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76" r:id="rId11"/>
    <p:sldId id="275" r:id="rId12"/>
    <p:sldId id="274" r:id="rId13"/>
    <p:sldId id="271" r:id="rId14"/>
    <p:sldId id="270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71" autoAdjust="0"/>
  </p:normalViewPr>
  <p:slideViewPr>
    <p:cSldViewPr snapToGrid="0" snapToObjects="1">
      <p:cViewPr>
        <p:scale>
          <a:sx n="66" d="100"/>
          <a:sy n="66" d="100"/>
        </p:scale>
        <p:origin x="-876" y="-4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E3C0E-BF23-B54D-B8E5-6BBFF17A8F51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10FFE-58A9-8E44-BD43-E240704C8A0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5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  <a:tabLst/>
              <a:defRPr/>
            </a:pPr>
            <a:r>
              <a:rPr lang="pt-BR" sz="1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Professor, comente com seus alunos que o seno de um ângulo agudo é igual ao cosseno do complementar desse ângulo e vice</a:t>
            </a:r>
            <a:r>
              <a:rPr lang="pt-BR" dirty="0" smtClean="0"/>
              <a:t>-</a:t>
            </a:r>
            <a:r>
              <a:rPr lang="pt-BR" sz="1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versa e que a tangente de um ângulo agudo é igual à tangente do complementar desse ângulo.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10FFE-58A9-8E44-BD43-E240704C8A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8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Professor, comente com seus alunos que não tem sentido pedir o cálculo da área da circunferência. Muitas vezes eles confundem circunferência e círculo. A área A de um círculo de raio </a:t>
            </a:r>
            <a:r>
              <a:rPr lang="pt-BR" sz="1200" b="1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pt-BR" sz="1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é dado por:  A = π ⋅ r²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10FFE-58A9-8E44-BD43-E240704C8A0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0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Professor, comente com seus alunos que circunferências concêntricas são aquelas que possuem o mesmo centro.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10FFE-58A9-8E44-BD43-E240704C8A0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00" y="-3600"/>
            <a:ext cx="12240000" cy="149142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8" y="363070"/>
            <a:ext cx="8143092" cy="1122821"/>
          </a:xfrm>
          <a:prstGeom prst="rect">
            <a:avLst/>
          </a:prstGeom>
        </p:spPr>
        <p:txBody>
          <a:bodyPr anchor="t"/>
          <a:lstStyle>
            <a:lvl1pPr algn="l">
              <a:defRPr sz="6000" b="1" baseline="0">
                <a:solidFill>
                  <a:schemeClr val="bg1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smtClean="0"/>
              <a:t>DISCIPLINA</a:t>
            </a:r>
            <a:endParaRPr lang="en-US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0" y="6208295"/>
            <a:ext cx="12191999" cy="649706"/>
          </a:xfrm>
          <a:prstGeom prst="rect">
            <a:avLst/>
          </a:prstGeom>
          <a:solidFill>
            <a:srgbClr val="AE1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8" name="Espaço Reservado para Imagem 2"/>
          <p:cNvSpPr>
            <a:spLocks noGrp="1"/>
          </p:cNvSpPr>
          <p:nvPr>
            <p:ph type="pic" idx="14" hasCustomPrompt="1"/>
          </p:nvPr>
        </p:nvSpPr>
        <p:spPr>
          <a:xfrm>
            <a:off x="-24000" y="1461700"/>
            <a:ext cx="122400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Imagem para fundo</a:t>
            </a:r>
            <a:endParaRPr lang="en-US" dirty="0"/>
          </a:p>
        </p:txBody>
      </p:sp>
      <p:pic>
        <p:nvPicPr>
          <p:cNvPr id="11" name="Picture 10" descr="matematica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699" y="100764"/>
            <a:ext cx="12827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7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3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5892800" y="1550944"/>
            <a:ext cx="5822950" cy="4672435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9862403" y="3398068"/>
            <a:ext cx="4182945" cy="4762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5892799" y="4809067"/>
            <a:ext cx="2419348" cy="14143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5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59"/>
            <a:ext cx="5095093" cy="46384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21" name="Espaço Reservado para Imagem 7"/>
          <p:cNvSpPr>
            <a:spLocks noGrp="1"/>
          </p:cNvSpPr>
          <p:nvPr>
            <p:ph type="pic" sz="quarter" idx="31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2" name="Conector Reto 21"/>
          <p:cNvCxnSpPr>
            <a:stCxn id="23" idx="3"/>
          </p:cNvCxnSpPr>
          <p:nvPr userDrawn="1"/>
        </p:nvCxnSpPr>
        <p:spPr>
          <a:xfrm>
            <a:off x="4576276" y="6452072"/>
            <a:ext cx="5769203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5" y="6339840"/>
            <a:ext cx="4096731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6" name="Oval 25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64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3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543707" y="3463052"/>
            <a:ext cx="6991626" cy="2760327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-965187" y="4725952"/>
            <a:ext cx="2760329" cy="2345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543707" y="5082363"/>
            <a:ext cx="1944312" cy="114101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5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60"/>
            <a:ext cx="6991626" cy="17536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13" name="Espaço Reservado para Imagem 2"/>
          <p:cNvSpPr>
            <a:spLocks noGrp="1"/>
          </p:cNvSpPr>
          <p:nvPr>
            <p:ph type="pic" idx="31" hasCustomPrompt="1"/>
          </p:nvPr>
        </p:nvSpPr>
        <p:spPr>
          <a:xfrm>
            <a:off x="7992532" y="1550945"/>
            <a:ext cx="3723217" cy="4207494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4" name="Espaço Reservado para Texto 12"/>
          <p:cNvSpPr>
            <a:spLocks noGrp="1"/>
          </p:cNvSpPr>
          <p:nvPr>
            <p:ph type="body" sz="quarter" idx="25" hasCustomPrompt="1"/>
          </p:nvPr>
        </p:nvSpPr>
        <p:spPr>
          <a:xfrm>
            <a:off x="7992533" y="5850504"/>
            <a:ext cx="3723216" cy="3661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15" name="Espaço Reservado para Texto 12"/>
          <p:cNvSpPr>
            <a:spLocks noGrp="1"/>
          </p:cNvSpPr>
          <p:nvPr>
            <p:ph type="body" sz="quarter" idx="32" hasCustomPrompt="1"/>
          </p:nvPr>
        </p:nvSpPr>
        <p:spPr>
          <a:xfrm rot="16200000">
            <a:off x="9737146" y="3523325"/>
            <a:ext cx="4213717" cy="2565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smtClean="0"/>
              <a:t>crédito</a:t>
            </a:r>
            <a:endParaRPr lang="pt-BR" dirty="0"/>
          </a:p>
        </p:txBody>
      </p:sp>
      <p:sp>
        <p:nvSpPr>
          <p:cNvPr id="26" name="Espaço Reservado para Imagem 7"/>
          <p:cNvSpPr>
            <a:spLocks noGrp="1"/>
          </p:cNvSpPr>
          <p:nvPr>
            <p:ph type="pic" sz="quarter" idx="33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7" name="Conector Reto 26"/>
          <p:cNvCxnSpPr>
            <a:stCxn id="28" idx="3"/>
          </p:cNvCxnSpPr>
          <p:nvPr userDrawn="1"/>
        </p:nvCxnSpPr>
        <p:spPr>
          <a:xfrm>
            <a:off x="4652912" y="6452072"/>
            <a:ext cx="5692567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5" y="6339840"/>
            <a:ext cx="4173367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9" name="Oval 28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2696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 da o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Espaço Reservado para Imagem 2"/>
          <p:cNvSpPr>
            <a:spLocks noGrp="1"/>
          </p:cNvSpPr>
          <p:nvPr>
            <p:ph type="pic" idx="14" hasCustomPrompt="1"/>
          </p:nvPr>
        </p:nvSpPr>
        <p:spPr>
          <a:xfrm>
            <a:off x="-1" y="1485891"/>
            <a:ext cx="12191999" cy="4722403"/>
          </a:xfrm>
          <a:prstGeom prst="rect">
            <a:avLst/>
          </a:prstGeom>
          <a:effectLst>
            <a:glow>
              <a:schemeClr val="accent1"/>
            </a:glow>
          </a:effectLst>
        </p:spPr>
        <p:txBody>
          <a:bodyPr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Imagem para fundo, com </a:t>
            </a:r>
            <a:r>
              <a:rPr lang="pt-BR" dirty="0" err="1" smtClean="0"/>
              <a:t>transpar</a:t>
            </a:r>
            <a:r>
              <a:rPr lang="en-US" dirty="0" err="1" smtClean="0"/>
              <a:t>ência</a:t>
            </a:r>
            <a:endParaRPr lang="en-US" dirty="0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00" y="-3600"/>
            <a:ext cx="12240000" cy="1491429"/>
          </a:xfrm>
          <a:prstGeom prst="rect">
            <a:avLst/>
          </a:prstGeom>
        </p:spPr>
      </p:pic>
      <p:sp>
        <p:nvSpPr>
          <p:cNvPr id="7" name="Retângulo 6"/>
          <p:cNvSpPr/>
          <p:nvPr userDrawn="1"/>
        </p:nvSpPr>
        <p:spPr>
          <a:xfrm>
            <a:off x="0" y="6208295"/>
            <a:ext cx="12191999" cy="649706"/>
          </a:xfrm>
          <a:prstGeom prst="rect">
            <a:avLst/>
          </a:prstGeom>
          <a:solidFill>
            <a:srgbClr val="AE1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13" name="Espaço Reservado para Imagem 2"/>
          <p:cNvSpPr>
            <a:spLocks noGrp="1"/>
          </p:cNvSpPr>
          <p:nvPr>
            <p:ph type="pic" idx="18" hasCustomPrompt="1"/>
          </p:nvPr>
        </p:nvSpPr>
        <p:spPr>
          <a:xfrm>
            <a:off x="2762663" y="4507973"/>
            <a:ext cx="2542673" cy="1501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Logo editora</a:t>
            </a:r>
            <a:endParaRPr lang="en-US" dirty="0"/>
          </a:p>
        </p:txBody>
      </p:sp>
      <p:sp>
        <p:nvSpPr>
          <p:cNvPr id="12" name="Retângulo 11"/>
          <p:cNvSpPr/>
          <p:nvPr userDrawn="1"/>
        </p:nvSpPr>
        <p:spPr>
          <a:xfrm>
            <a:off x="-1" y="2615609"/>
            <a:ext cx="12192001" cy="1765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21" name="Título 1"/>
          <p:cNvSpPr>
            <a:spLocks noGrp="1"/>
          </p:cNvSpPr>
          <p:nvPr>
            <p:ph type="ctrTitle" hasCustomPrompt="1"/>
          </p:nvPr>
        </p:nvSpPr>
        <p:spPr>
          <a:xfrm>
            <a:off x="961344" y="2909498"/>
            <a:ext cx="6098675" cy="652029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0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T</a:t>
            </a:r>
            <a:r>
              <a:rPr lang="en-US" dirty="0" err="1" smtClean="0"/>
              <a:t>ítulo</a:t>
            </a:r>
            <a:r>
              <a:rPr lang="en-US" dirty="0" smtClean="0"/>
              <a:t> da </a:t>
            </a:r>
            <a:r>
              <a:rPr lang="en-US" dirty="0" err="1" smtClean="0"/>
              <a:t>obra</a:t>
            </a:r>
            <a:endParaRPr lang="en-US" dirty="0"/>
          </a:p>
        </p:txBody>
      </p:sp>
      <p:sp>
        <p:nvSpPr>
          <p:cNvPr id="30" name="Espaço Reservado para Texto 28"/>
          <p:cNvSpPr>
            <a:spLocks noGrp="1"/>
          </p:cNvSpPr>
          <p:nvPr>
            <p:ph type="body" sz="quarter" idx="19" hasCustomPrompt="1"/>
          </p:nvPr>
        </p:nvSpPr>
        <p:spPr>
          <a:xfrm>
            <a:off x="962147" y="3575743"/>
            <a:ext cx="6097872" cy="5572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 err="1" smtClean="0"/>
              <a:t>Autor</a:t>
            </a:r>
            <a:r>
              <a:rPr lang="en-US" dirty="0" smtClean="0"/>
              <a:t> – </a:t>
            </a:r>
            <a:r>
              <a:rPr lang="en-US" dirty="0" err="1" smtClean="0"/>
              <a:t>Ano</a:t>
            </a:r>
            <a:endParaRPr lang="pt-BR" dirty="0"/>
          </a:p>
        </p:txBody>
      </p:sp>
      <p:sp>
        <p:nvSpPr>
          <p:cNvPr id="10" name="Espaço Reservado para Imagem 2"/>
          <p:cNvSpPr>
            <a:spLocks noGrp="1"/>
          </p:cNvSpPr>
          <p:nvPr>
            <p:ph type="pic" idx="15" hasCustomPrompt="1"/>
          </p:nvPr>
        </p:nvSpPr>
        <p:spPr>
          <a:xfrm rot="515666">
            <a:off x="7713727" y="1831417"/>
            <a:ext cx="2856039" cy="3967233"/>
          </a:xfrm>
          <a:prstGeom prst="rect">
            <a:avLst/>
          </a:prstGeom>
          <a:solidFill>
            <a:schemeClr val="bg2"/>
          </a:solidFill>
          <a:ln>
            <a:solidFill>
              <a:srgbClr val="AE1B3E">
                <a:alpha val="50000"/>
              </a:srgbClr>
            </a:solidFill>
          </a:ln>
        </p:spPr>
        <p:txBody>
          <a:bodyPr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Capa da Obra/volume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7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 rot="275026">
            <a:off x="8349912" y="1790380"/>
            <a:ext cx="3105522" cy="4056025"/>
          </a:xfrm>
          <a:prstGeom prst="rect">
            <a:avLst/>
          </a:prstGeom>
          <a:solidFill>
            <a:srgbClr val="AE1B3E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14" name="Espaço Reservado para Imagem 2"/>
          <p:cNvSpPr>
            <a:spLocks noGrp="1"/>
          </p:cNvSpPr>
          <p:nvPr>
            <p:ph type="pic" idx="19" hasCustomPrompt="1"/>
          </p:nvPr>
        </p:nvSpPr>
        <p:spPr>
          <a:xfrm>
            <a:off x="7838135" y="1375066"/>
            <a:ext cx="3105522" cy="40886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AE1B3E"/>
            </a:solidFill>
          </a:ln>
        </p:spPr>
        <p:txBody>
          <a:bodyPr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Capa da Obra/volume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95" y="282409"/>
            <a:ext cx="11531281" cy="6825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66589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0" baseline="0">
                <a:solidFill>
                  <a:schemeClr val="bg1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smtClean="0"/>
              <a:t>Unidade – Disciplina</a:t>
            </a:r>
            <a:endParaRPr lang="en-US" dirty="0"/>
          </a:p>
        </p:txBody>
      </p:sp>
      <p:sp>
        <p:nvSpPr>
          <p:cNvPr id="28" name="Espaço Reservado para Texto 26"/>
          <p:cNvSpPr>
            <a:spLocks noGrp="1"/>
          </p:cNvSpPr>
          <p:nvPr>
            <p:ph type="body" sz="quarter" idx="21" hasCustomPrompt="1"/>
          </p:nvPr>
        </p:nvSpPr>
        <p:spPr>
          <a:xfrm>
            <a:off x="543706" y="1607396"/>
            <a:ext cx="6625545" cy="43105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Nessa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:</a:t>
            </a:r>
            <a:endParaRPr lang="pt-BR" dirty="0"/>
          </a:p>
        </p:txBody>
      </p:sp>
      <p:sp>
        <p:nvSpPr>
          <p:cNvPr id="29" name="Espaço Reservado para Texto 28"/>
          <p:cNvSpPr>
            <a:spLocks noGrp="1"/>
          </p:cNvSpPr>
          <p:nvPr>
            <p:ph type="body" sz="quarter" idx="20" hasCustomPrompt="1"/>
          </p:nvPr>
        </p:nvSpPr>
        <p:spPr>
          <a:xfrm>
            <a:off x="543707" y="2038452"/>
            <a:ext cx="6625544" cy="5784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rgbClr val="AE1B3E"/>
              </a:buClr>
              <a:buFont typeface="LucidaGrande" charset="0"/>
              <a:buChar char="●"/>
              <a:defRPr sz="18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Autor</a:t>
            </a:r>
            <a:r>
              <a:rPr lang="en-US" dirty="0" smtClean="0"/>
              <a:t> – </a:t>
            </a:r>
            <a:r>
              <a:rPr lang="en-US" dirty="0" err="1" smtClean="0"/>
              <a:t>Ano</a:t>
            </a:r>
            <a:endParaRPr lang="pt-BR" dirty="0"/>
          </a:p>
        </p:txBody>
      </p:sp>
      <p:cxnSp>
        <p:nvCxnSpPr>
          <p:cNvPr id="5" name="Conector Reto 4"/>
          <p:cNvCxnSpPr>
            <a:stCxn id="11" idx="3"/>
          </p:cNvCxnSpPr>
          <p:nvPr userDrawn="1"/>
        </p:nvCxnSpPr>
        <p:spPr>
          <a:xfrm>
            <a:off x="4401108" y="6452072"/>
            <a:ext cx="5944371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5" y="6339840"/>
            <a:ext cx="3921563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17" name="Oval 16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652D9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23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369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4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60"/>
            <a:ext cx="7567360" cy="466281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8111067" y="1584960"/>
            <a:ext cx="3722647" cy="393530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Grafismo </a:t>
            </a:r>
            <a:r>
              <a:rPr lang="pt-BR" dirty="0" err="1" smtClean="0"/>
              <a:t>icone</a:t>
            </a:r>
            <a:r>
              <a:rPr lang="pt-BR" dirty="0" smtClean="0"/>
              <a:t> ou </a:t>
            </a:r>
            <a:r>
              <a:rPr lang="pt-BR" dirty="0" err="1" smtClean="0"/>
              <a:t>s</a:t>
            </a:r>
            <a:r>
              <a:rPr lang="en-US" dirty="0" err="1" smtClean="0"/>
              <a:t>ímbolo</a:t>
            </a:r>
            <a:endParaRPr lang="en-US" dirty="0"/>
          </a:p>
        </p:txBody>
      </p:sp>
      <p:sp>
        <p:nvSpPr>
          <p:cNvPr id="21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0" name="Espaço Reservado para Imagem 7"/>
          <p:cNvSpPr>
            <a:spLocks noGrp="1"/>
          </p:cNvSpPr>
          <p:nvPr>
            <p:ph type="pic" sz="quarter" idx="25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2" name="Conector Reto 21"/>
          <p:cNvCxnSpPr>
            <a:stCxn id="23" idx="3"/>
          </p:cNvCxnSpPr>
          <p:nvPr userDrawn="1"/>
        </p:nvCxnSpPr>
        <p:spPr>
          <a:xfrm>
            <a:off x="4401108" y="6452072"/>
            <a:ext cx="5944371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6" y="6339840"/>
            <a:ext cx="3921562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4" name="Oval 23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828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4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59"/>
            <a:ext cx="5880311" cy="46844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4" name="Retângulo 3"/>
          <p:cNvSpPr/>
          <p:nvPr userDrawn="1"/>
        </p:nvSpPr>
        <p:spPr>
          <a:xfrm rot="461075">
            <a:off x="6975945" y="1540543"/>
            <a:ext cx="3742266" cy="4528109"/>
          </a:xfrm>
          <a:prstGeom prst="rect">
            <a:avLst/>
          </a:prstGeom>
          <a:solidFill>
            <a:srgbClr val="AE1B3E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6842954" y="1550945"/>
            <a:ext cx="3742266" cy="4528109"/>
          </a:xfrm>
          <a:prstGeom prst="rect">
            <a:avLst/>
          </a:prstGeom>
          <a:solidFill>
            <a:schemeClr val="bg1"/>
          </a:solidFill>
          <a:ln w="19050">
            <a:solidFill>
              <a:srgbClr val="AE1B3E">
                <a:alpha val="50000"/>
              </a:srgb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2" name="Espaço Reservado para Imagem 7"/>
          <p:cNvSpPr>
            <a:spLocks noGrp="1"/>
          </p:cNvSpPr>
          <p:nvPr>
            <p:ph type="pic" sz="quarter" idx="25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3" name="Conector Reto 22"/>
          <p:cNvCxnSpPr>
            <a:stCxn id="24" idx="3"/>
          </p:cNvCxnSpPr>
          <p:nvPr userDrawn="1"/>
        </p:nvCxnSpPr>
        <p:spPr>
          <a:xfrm>
            <a:off x="4466796" y="6452072"/>
            <a:ext cx="5878683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6" y="6339840"/>
            <a:ext cx="3987250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5" name="Oval 24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8814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3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2573867" y="1544720"/>
            <a:ext cx="3555861" cy="17403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6299200" y="1550945"/>
            <a:ext cx="5416550" cy="2987187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17" name="Espaço Reservado para Texto 12"/>
          <p:cNvSpPr>
            <a:spLocks noGrp="1"/>
          </p:cNvSpPr>
          <p:nvPr>
            <p:ph type="body" sz="quarter" idx="25" hasCustomPrompt="1"/>
          </p:nvPr>
        </p:nvSpPr>
        <p:spPr>
          <a:xfrm>
            <a:off x="7535333" y="4646088"/>
            <a:ext cx="4180416" cy="3831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10364037" y="2896435"/>
            <a:ext cx="2993410" cy="2899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smtClean="0"/>
              <a:t>crédito</a:t>
            </a:r>
            <a:endParaRPr lang="pt-BR" dirty="0"/>
          </a:p>
        </p:txBody>
      </p:sp>
      <p:sp>
        <p:nvSpPr>
          <p:cNvPr id="21" name="Espaço Reservado para Imagem 2"/>
          <p:cNvSpPr>
            <a:spLocks noGrp="1"/>
          </p:cNvSpPr>
          <p:nvPr>
            <p:ph type="pic" idx="27" hasCustomPrompt="1"/>
          </p:nvPr>
        </p:nvSpPr>
        <p:spPr>
          <a:xfrm>
            <a:off x="2929467" y="3322537"/>
            <a:ext cx="3790880" cy="2972512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2" name="Espaço Reservado para Texto 12"/>
          <p:cNvSpPr>
            <a:spLocks noGrp="1"/>
          </p:cNvSpPr>
          <p:nvPr>
            <p:ph type="body" sz="quarter" idx="28" hasCustomPrompt="1"/>
          </p:nvPr>
        </p:nvSpPr>
        <p:spPr>
          <a:xfrm>
            <a:off x="543707" y="3309984"/>
            <a:ext cx="2385760" cy="2985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l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23" name="Espaço Reservado para Texto 12"/>
          <p:cNvSpPr>
            <a:spLocks noGrp="1"/>
          </p:cNvSpPr>
          <p:nvPr>
            <p:ph type="body" sz="quarter" idx="29" hasCustomPrompt="1"/>
          </p:nvPr>
        </p:nvSpPr>
        <p:spPr>
          <a:xfrm rot="16200000">
            <a:off x="6052955" y="5354536"/>
            <a:ext cx="1699980" cy="18104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7085544" y="5452534"/>
            <a:ext cx="3622211" cy="8418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32" name="Espaço Reservado para Imagem 7"/>
          <p:cNvSpPr>
            <a:spLocks noGrp="1"/>
          </p:cNvSpPr>
          <p:nvPr>
            <p:ph type="pic" sz="quarter" idx="31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33" name="Conector Reto 32"/>
          <p:cNvCxnSpPr>
            <a:stCxn id="34" idx="3"/>
          </p:cNvCxnSpPr>
          <p:nvPr userDrawn="1"/>
        </p:nvCxnSpPr>
        <p:spPr>
          <a:xfrm>
            <a:off x="4433952" y="6452072"/>
            <a:ext cx="5911527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6" y="6339840"/>
            <a:ext cx="3954406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35" name="Oval 34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883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4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554133" y="1534286"/>
            <a:ext cx="6161617" cy="108422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l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5554133" y="2807948"/>
            <a:ext cx="6161617" cy="2987187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17" name="Espaço Reservado para Texto 12"/>
          <p:cNvSpPr>
            <a:spLocks noGrp="1"/>
          </p:cNvSpPr>
          <p:nvPr>
            <p:ph type="body" sz="quarter" idx="25" hasCustomPrompt="1"/>
          </p:nvPr>
        </p:nvSpPr>
        <p:spPr>
          <a:xfrm>
            <a:off x="5554134" y="5903091"/>
            <a:ext cx="6161616" cy="3668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10364037" y="4153438"/>
            <a:ext cx="2993410" cy="28998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smtClean="0"/>
              <a:t>crédito</a:t>
            </a:r>
            <a:endParaRPr lang="pt-BR" dirty="0"/>
          </a:p>
        </p:txBody>
      </p:sp>
      <p:sp>
        <p:nvSpPr>
          <p:cNvPr id="21" name="Espaço Reservado para Imagem 2"/>
          <p:cNvSpPr>
            <a:spLocks noGrp="1"/>
          </p:cNvSpPr>
          <p:nvPr>
            <p:ph type="pic" idx="27" hasCustomPrompt="1"/>
          </p:nvPr>
        </p:nvSpPr>
        <p:spPr>
          <a:xfrm>
            <a:off x="543707" y="1564916"/>
            <a:ext cx="4625701" cy="2972512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2" name="Espaço Reservado para Texto 12"/>
          <p:cNvSpPr>
            <a:spLocks noGrp="1"/>
          </p:cNvSpPr>
          <p:nvPr>
            <p:ph type="body" sz="quarter" idx="28" hasCustomPrompt="1"/>
          </p:nvPr>
        </p:nvSpPr>
        <p:spPr>
          <a:xfrm>
            <a:off x="543708" y="5177788"/>
            <a:ext cx="4655004" cy="10998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23" name="Espaço Reservado para Texto 12"/>
          <p:cNvSpPr>
            <a:spLocks noGrp="1"/>
          </p:cNvSpPr>
          <p:nvPr>
            <p:ph type="body" sz="quarter" idx="29" hasCustomPrompt="1"/>
          </p:nvPr>
        </p:nvSpPr>
        <p:spPr>
          <a:xfrm rot="16200000">
            <a:off x="-1135979" y="2923988"/>
            <a:ext cx="3003141" cy="2237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543707" y="4591010"/>
            <a:ext cx="4625701" cy="4877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32" name="Espaço Reservado para Imagem 7"/>
          <p:cNvSpPr>
            <a:spLocks noGrp="1"/>
          </p:cNvSpPr>
          <p:nvPr>
            <p:ph type="pic" sz="quarter" idx="31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33" name="Conector Reto 32"/>
          <p:cNvCxnSpPr>
            <a:stCxn id="34" idx="3"/>
          </p:cNvCxnSpPr>
          <p:nvPr userDrawn="1"/>
        </p:nvCxnSpPr>
        <p:spPr>
          <a:xfrm>
            <a:off x="4423004" y="6452072"/>
            <a:ext cx="5922475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6" y="6339840"/>
            <a:ext cx="3943458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35" name="Oval 34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579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6" y="888051"/>
            <a:ext cx="11127713" cy="329350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5892800" y="1550945"/>
            <a:ext cx="5822950" cy="4176722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9862403" y="3398068"/>
            <a:ext cx="4182945" cy="4762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5892800" y="5791195"/>
            <a:ext cx="5822950" cy="5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5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59"/>
            <a:ext cx="5095093" cy="46384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22" name="Espaço Reservado para Imagem 7"/>
          <p:cNvSpPr>
            <a:spLocks noGrp="1"/>
          </p:cNvSpPr>
          <p:nvPr>
            <p:ph type="pic" sz="quarter" idx="31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3" name="Conector Reto 22"/>
          <p:cNvCxnSpPr>
            <a:stCxn id="26" idx="3"/>
          </p:cNvCxnSpPr>
          <p:nvPr userDrawn="1"/>
        </p:nvCxnSpPr>
        <p:spPr>
          <a:xfrm>
            <a:off x="4488693" y="6452072"/>
            <a:ext cx="5856786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7" y="6339841"/>
            <a:ext cx="4009146" cy="2244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7" name="Oval 26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39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43707" y="363071"/>
            <a:ext cx="9046341" cy="358571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800" b="1" cap="all" baseline="0">
                <a:solidFill>
                  <a:srgbClr val="AE1B3E"/>
                </a:solidFill>
                <a:latin typeface="Calibri"/>
                <a:ea typeface="Helvetica" charset="0"/>
                <a:cs typeface="Calibri"/>
              </a:defRPr>
            </a:lvl1pPr>
          </a:lstStyle>
          <a:p>
            <a:r>
              <a:rPr lang="pt-BR" dirty="0" err="1" smtClean="0"/>
              <a:t>Cap</a:t>
            </a:r>
            <a:r>
              <a:rPr lang="en-US" dirty="0" err="1" smtClean="0"/>
              <a:t>ítulo</a:t>
            </a:r>
            <a:r>
              <a:rPr lang="en-US" dirty="0" smtClean="0"/>
              <a:t> – </a:t>
            </a:r>
            <a:r>
              <a:rPr lang="en-US" dirty="0" err="1" smtClean="0"/>
              <a:t>Tema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07" y="886718"/>
            <a:ext cx="11172043" cy="330662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543707" y="792084"/>
            <a:ext cx="11172043" cy="0"/>
          </a:xfrm>
          <a:prstGeom prst="line">
            <a:avLst/>
          </a:prstGeom>
          <a:ln w="28575">
            <a:solidFill>
              <a:srgbClr val="AE1B3E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ço Reservado para Imagem 2"/>
          <p:cNvSpPr>
            <a:spLocks noGrp="1"/>
          </p:cNvSpPr>
          <p:nvPr>
            <p:ph type="pic" idx="13" hasCustomPrompt="1"/>
          </p:nvPr>
        </p:nvSpPr>
        <p:spPr>
          <a:xfrm>
            <a:off x="5892800" y="1550944"/>
            <a:ext cx="5822950" cy="4672435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75000"/>
              </a:schemeClr>
            </a:solidFill>
          </a:ln>
          <a:effectLst>
            <a:softEdge rad="0"/>
          </a:effectLst>
        </p:spPr>
        <p:txBody>
          <a:bodyPr>
            <a:normAutofit/>
          </a:bodyPr>
          <a:lstStyle>
            <a:lvl1pPr marL="0" indent="0">
              <a:buNone/>
              <a:defRPr sz="24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endParaRPr lang="en-US" dirty="0"/>
          </a:p>
        </p:txBody>
      </p:sp>
      <p:sp>
        <p:nvSpPr>
          <p:cNvPr id="12" name="Espaço Reservado para Texto 20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7" y="927482"/>
            <a:ext cx="6991626" cy="2827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0" i="0" cap="all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smtClean="0"/>
              <a:t>Sub-</a:t>
            </a:r>
            <a:r>
              <a:rPr lang="en-US" dirty="0" err="1" smtClean="0"/>
              <a:t>tema</a:t>
            </a:r>
            <a:endParaRPr lang="pt-BR" dirty="0"/>
          </a:p>
        </p:txBody>
      </p:sp>
      <p:sp>
        <p:nvSpPr>
          <p:cNvPr id="20" name="Espaço Reservado para Texto 12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9862403" y="3398068"/>
            <a:ext cx="4182945" cy="4762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200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crédito</a:t>
            </a:r>
            <a:endParaRPr lang="pt-BR" dirty="0"/>
          </a:p>
        </p:txBody>
      </p:sp>
      <p:sp>
        <p:nvSpPr>
          <p:cNvPr id="24" name="Espaço Reservado para Texto 12"/>
          <p:cNvSpPr>
            <a:spLocks noGrp="1"/>
          </p:cNvSpPr>
          <p:nvPr>
            <p:ph type="body" sz="quarter" idx="30" hasCustomPrompt="1"/>
          </p:nvPr>
        </p:nvSpPr>
        <p:spPr>
          <a:xfrm>
            <a:off x="9296401" y="4390379"/>
            <a:ext cx="2419348" cy="18330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400" b="0" i="0" baseline="0">
                <a:solidFill>
                  <a:schemeClr val="tx1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 algn="r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0" indent="0">
              <a:buNone/>
              <a:defRPr sz="1800" b="0" i="0">
                <a:latin typeface="Helvetica" charset="0"/>
                <a:ea typeface="Helvetica" charset="0"/>
                <a:cs typeface="Helvetica" charset="0"/>
              </a:defRPr>
            </a:lvl3pPr>
            <a:lvl4pPr marL="540000" indent="-285750">
              <a:buClr>
                <a:srgbClr val="1F93D9"/>
              </a:buClr>
              <a:buFont typeface="LucidaGrande" charset="0"/>
              <a:buChar char="●"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540000" indent="0">
              <a:buNone/>
              <a:defRPr sz="18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 dirty="0" err="1" smtClean="0"/>
              <a:t>Legenda</a:t>
            </a:r>
            <a:r>
              <a:rPr lang="en-US" dirty="0" smtClean="0"/>
              <a:t> da </a:t>
            </a:r>
            <a:r>
              <a:rPr lang="en-US" dirty="0" err="1" smtClean="0"/>
              <a:t>foto</a:t>
            </a:r>
            <a:endParaRPr lang="pt-BR" dirty="0"/>
          </a:p>
        </p:txBody>
      </p:sp>
      <p:sp>
        <p:nvSpPr>
          <p:cNvPr id="25" name="Espaço Reservado para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543707" y="1584959"/>
            <a:ext cx="5095093" cy="46384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 baseline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  <a:lvl2pPr marL="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2pPr>
            <a:lvl3pPr marL="0" indent="0">
              <a:buNone/>
              <a:defRPr sz="1800" b="0" i="0">
                <a:latin typeface="Calibri"/>
                <a:ea typeface="Helvetica" charset="0"/>
                <a:cs typeface="Calibri"/>
              </a:defRPr>
            </a:lvl3pPr>
            <a:lvl4pPr marL="540000" indent="-285750">
              <a:buClr>
                <a:srgbClr val="AE1B3E"/>
              </a:buClr>
              <a:buFont typeface="LucidaGrande" charset="0"/>
              <a:buChar char="●"/>
              <a:defRPr sz="1800" b="0" i="0">
                <a:latin typeface="Calibri"/>
                <a:ea typeface="Helvetica Light" charset="0"/>
                <a:cs typeface="Calibri"/>
              </a:defRPr>
            </a:lvl4pPr>
            <a:lvl5pPr marL="540000" indent="0">
              <a:buNone/>
              <a:defRPr sz="1800" b="0" i="0">
                <a:latin typeface="Calibri"/>
                <a:ea typeface="Helvetica Light" charset="0"/>
                <a:cs typeface="Calibri"/>
              </a:defRPr>
            </a:lvl5pPr>
          </a:lstStyle>
          <a:p>
            <a:pPr lvl="0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1"/>
            <a:r>
              <a:rPr lang="en-US" dirty="0" smtClean="0"/>
              <a:t>Segundo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2"/>
            <a:r>
              <a:rPr lang="en-US" dirty="0" err="1" smtClean="0"/>
              <a:t>Terceiro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nível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endParaRPr lang="pt-BR" dirty="0"/>
          </a:p>
        </p:txBody>
      </p:sp>
      <p:sp>
        <p:nvSpPr>
          <p:cNvPr id="21" name="Espaço Reservado para Imagem 7"/>
          <p:cNvSpPr>
            <a:spLocks noGrp="1"/>
          </p:cNvSpPr>
          <p:nvPr>
            <p:ph type="pic" sz="quarter" idx="31" hasCustomPrompt="1"/>
          </p:nvPr>
        </p:nvSpPr>
        <p:spPr>
          <a:xfrm>
            <a:off x="10472738" y="6230938"/>
            <a:ext cx="1606550" cy="5318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Calibri"/>
                <a:cs typeface="Calibri"/>
              </a:defRPr>
            </a:lvl1pPr>
          </a:lstStyle>
          <a:p>
            <a:r>
              <a:rPr lang="pt-BR" dirty="0" err="1" smtClean="0"/>
              <a:t>Icone</a:t>
            </a:r>
            <a:r>
              <a:rPr lang="pt-BR" dirty="0" smtClean="0"/>
              <a:t> editora</a:t>
            </a:r>
            <a:endParaRPr lang="pt-BR" dirty="0"/>
          </a:p>
        </p:txBody>
      </p:sp>
      <p:cxnSp>
        <p:nvCxnSpPr>
          <p:cNvPr id="22" name="Conector Reto 21"/>
          <p:cNvCxnSpPr>
            <a:stCxn id="23" idx="3"/>
          </p:cNvCxnSpPr>
          <p:nvPr userDrawn="1"/>
        </p:nvCxnSpPr>
        <p:spPr>
          <a:xfrm>
            <a:off x="4510588" y="6452072"/>
            <a:ext cx="5834891" cy="20166"/>
          </a:xfrm>
          <a:prstGeom prst="line">
            <a:avLst/>
          </a:prstGeom>
          <a:ln w="28575">
            <a:solidFill>
              <a:srgbClr val="AE1B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Texto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9546" y="6339840"/>
            <a:ext cx="4031042" cy="224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0" i="0">
                <a:solidFill>
                  <a:srgbClr val="AE1B3E"/>
                </a:solidFill>
                <a:latin typeface="Calibri"/>
                <a:ea typeface="Helvetica Light" charset="0"/>
                <a:cs typeface="Calibri"/>
              </a:defRPr>
            </a:lvl1pPr>
          </a:lstStyle>
          <a:p>
            <a:pPr lvl="0"/>
            <a:r>
              <a:rPr lang="en-US" dirty="0" err="1" smtClean="0"/>
              <a:t>Matemática</a:t>
            </a:r>
            <a:r>
              <a:rPr lang="en-US" dirty="0" smtClean="0"/>
              <a:t> | CONTEXTO E APLICAÇÕES | Volume 1 | 1º </a:t>
            </a:r>
            <a:r>
              <a:rPr lang="en-US" dirty="0" err="1" smtClean="0"/>
              <a:t>Bimestre</a:t>
            </a:r>
            <a:endParaRPr lang="pt-BR" dirty="0"/>
          </a:p>
        </p:txBody>
      </p:sp>
      <p:sp>
        <p:nvSpPr>
          <p:cNvPr id="26" name="Oval 25"/>
          <p:cNvSpPr/>
          <p:nvPr userDrawn="1"/>
        </p:nvSpPr>
        <p:spPr>
          <a:xfrm>
            <a:off x="9590048" y="6386435"/>
            <a:ext cx="177868" cy="177868"/>
          </a:xfrm>
          <a:prstGeom prst="ellipse">
            <a:avLst/>
          </a:prstGeom>
          <a:ln w="28575">
            <a:solidFill>
              <a:srgbClr val="AE1B3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897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75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1" r:id="rId7"/>
    <p:sldLayoutId id="2147483668" r:id="rId8"/>
    <p:sldLayoutId id="2147483669" r:id="rId9"/>
    <p:sldLayoutId id="2147483670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6.png"/><Relationship Id="rId7" Type="http://schemas.openxmlformats.org/officeDocument/2006/relationships/image" Target="../media/image37.png"/><Relationship Id="rId12" Type="http://schemas.openxmlformats.org/officeDocument/2006/relationships/image" Target="../media/image3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0.png"/><Relationship Id="rId11" Type="http://schemas.openxmlformats.org/officeDocument/2006/relationships/image" Target="../media/image39.png"/><Relationship Id="rId5" Type="http://schemas.openxmlformats.org/officeDocument/2006/relationships/image" Target="../media/image270.png"/><Relationship Id="rId10" Type="http://schemas.openxmlformats.org/officeDocument/2006/relationships/image" Target="../media/image320.png"/><Relationship Id="rId9" Type="http://schemas.openxmlformats.org/officeDocument/2006/relationships/image" Target="../media/image3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7" Type="http://schemas.openxmlformats.org/officeDocument/2006/relationships/image" Target="../media/image39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6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40.png"/><Relationship Id="rId5" Type="http://schemas.openxmlformats.org/officeDocument/2006/relationships/image" Target="../media/image430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3" Type="http://schemas.openxmlformats.org/officeDocument/2006/relationships/image" Target="../media/image44.png"/><Relationship Id="rId7" Type="http://schemas.openxmlformats.org/officeDocument/2006/relationships/image" Target="../media/image48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70.png"/><Relationship Id="rId5" Type="http://schemas.openxmlformats.org/officeDocument/2006/relationships/image" Target="../media/image460.png"/><Relationship Id="rId10" Type="http://schemas.openxmlformats.org/officeDocument/2006/relationships/image" Target="../media/image51.png"/><Relationship Id="rId9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7.png"/><Relationship Id="rId7" Type="http://schemas.openxmlformats.org/officeDocument/2006/relationships/image" Target="../media/image5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8.png"/><Relationship Id="rId5" Type="http://schemas.openxmlformats.org/officeDocument/2006/relationships/image" Target="../media/image55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MATEMÁTICA</a:t>
            </a:r>
            <a:endParaRPr lang="en-US" dirty="0"/>
          </a:p>
        </p:txBody>
      </p:sp>
      <p:pic>
        <p:nvPicPr>
          <p:cNvPr id="5" name="Picture Placeholder 4" descr="imagem01.jpg"/>
          <p:cNvPicPr>
            <a:picLocks noGrp="1" noChangeAspect="1"/>
          </p:cNvPicPr>
          <p:nvPr>
            <p:ph type="pic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0" b="194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79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none" dirty="0" smtClean="0">
                <a:sym typeface="Arial"/>
              </a:rPr>
              <a:t> </a:t>
            </a:r>
            <a:r>
              <a:rPr lang="pt-BR" cap="none" dirty="0"/>
              <a:t>T</a:t>
            </a:r>
            <a:r>
              <a:rPr lang="pt-BR" cap="none" dirty="0">
                <a:sym typeface="Arial"/>
              </a:rPr>
              <a:t>RIGONOMETRIA NO TRIÂNGULO RETÂNGULO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3"/>
          </p:nvPr>
        </p:nvSpPr>
        <p:spPr>
          <a:xfrm>
            <a:off x="543706" y="1789680"/>
            <a:ext cx="11075001" cy="393965"/>
          </a:xfrm>
        </p:spPr>
        <p:txBody>
          <a:bodyPr/>
          <a:lstStyle/>
          <a:p>
            <a:pPr lvl="0"/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Os ângulos de </a:t>
            </a:r>
            <a:r>
              <a:rPr lang="pt-BR" b="0" dirty="0">
                <a:ea typeface="Arial"/>
                <a:sym typeface="Arial"/>
              </a:rPr>
              <a:t>30°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, </a:t>
            </a:r>
            <a:r>
              <a:rPr lang="pt-BR" b="0" dirty="0">
                <a:ea typeface="Arial"/>
                <a:sym typeface="Arial"/>
              </a:rPr>
              <a:t>45°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e </a:t>
            </a:r>
            <a:r>
              <a:rPr lang="pt-BR" b="0" dirty="0">
                <a:ea typeface="Arial"/>
                <a:sym typeface="Arial"/>
              </a:rPr>
              <a:t>60°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, pela frequência que aparecem na Geometria, são denominados de </a:t>
            </a:r>
            <a:r>
              <a:rPr lang="pt-BR" b="0" dirty="0">
                <a:ea typeface="Arial"/>
                <a:sym typeface="Arial"/>
              </a:rPr>
              <a:t>ângulos notáveis</a:t>
            </a:r>
            <a:r>
              <a:rPr lang="pt-BR" b="0" dirty="0" smtClean="0">
                <a:ea typeface="Arial"/>
                <a:sym typeface="Arial"/>
              </a:rPr>
              <a:t>.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68692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ÂNGULOS NOTÁVEIS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23"/>
          </p:nvPr>
        </p:nvSpPr>
        <p:spPr>
          <a:xfrm>
            <a:off x="543706" y="4653864"/>
            <a:ext cx="11075001" cy="799757"/>
          </a:xfrm>
        </p:spPr>
        <p:txBody>
          <a:bodyPr/>
          <a:lstStyle/>
          <a:p>
            <a:pPr lvl="0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pt-BR" b="0" dirty="0">
                <a:solidFill>
                  <a:schemeClr val="tx1"/>
                </a:solidFill>
              </a:rPr>
              <a:t>A t</a:t>
            </a:r>
            <a:r>
              <a:rPr lang="pt-BR" b="0" dirty="0">
                <a:solidFill>
                  <a:schemeClr val="tx1"/>
                </a:solidFill>
                <a:sym typeface="Arial"/>
              </a:rPr>
              <a:t>angente de um ângulo agudo em um triângulo retângulo é dada pela razão entre o cateto oposto e o cateto adjacente desse ângulo. Podemos observar pela tabela acima que a tangente de um ângulo agudo </a:t>
            </a:r>
            <a:r>
              <a:rPr lang="pt-BR" b="0" dirty="0" err="1">
                <a:solidFill>
                  <a:schemeClr val="tx1"/>
                </a:solidFill>
                <a:sym typeface="Arial"/>
              </a:rPr>
              <a:t>θ</a:t>
            </a:r>
            <a:r>
              <a:rPr lang="pt-BR" b="0" dirty="0">
                <a:solidFill>
                  <a:schemeClr val="tx1"/>
                </a:solidFill>
                <a:sym typeface="Arial"/>
              </a:rPr>
              <a:t> pode ser expressa por:</a:t>
            </a:r>
          </a:p>
          <a:p>
            <a:pPr>
              <a:lnSpc>
                <a:spcPct val="130000"/>
              </a:lnSpc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11" name="Shape 1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41163" y="2180086"/>
            <a:ext cx="3680086" cy="238062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99"/>
          <p:cNvSpPr txBox="1"/>
          <p:nvPr/>
        </p:nvSpPr>
        <p:spPr>
          <a:xfrm>
            <a:off x="598249" y="1304987"/>
            <a:ext cx="11077193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b="1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Ângulos notáveis</a:t>
            </a:r>
            <a:endParaRPr lang="pt-BR" sz="1800" b="1" i="0" u="none" strike="noStrike" cap="none" dirty="0">
              <a:solidFill>
                <a:srgbClr val="AE1B3E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5509561" y="5583057"/>
                <a:ext cx="1478289" cy="61510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tg</m:t>
                      </m:r>
                      <m:r>
                        <a:rPr lang="pt-BR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  <a:ea typeface="Cambria Math"/>
                        </a:rPr>
                        <m:t>θ</m:t>
                      </m:r>
                      <m:r>
                        <a:rPr lang="pt-BR" b="0" i="0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  <a:ea typeface="Cambria Math"/>
                            </a:rPr>
                            <m:t>sen</m:t>
                          </m:r>
                          <m:r>
                            <a:rPr lang="pt-BR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num>
                        <m:den>
                          <m:func>
                            <m:func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/>
                                  <a:ea typeface="Cambria Math"/>
                                </a:rPr>
                                <m:t>θ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561" y="5583057"/>
                <a:ext cx="1478289" cy="6151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42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none" dirty="0" smtClean="0">
                <a:sym typeface="Arial"/>
              </a:rPr>
              <a:t> </a:t>
            </a:r>
            <a:r>
              <a:rPr lang="pt-BR" cap="none" dirty="0" smtClean="0"/>
              <a:t>ÁREA DE FIGURAS PLANAS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92208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ÁREAS DE FIGURAS PLANAS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10" name="Shape 120"/>
          <p:cNvSpPr txBox="1"/>
          <p:nvPr/>
        </p:nvSpPr>
        <p:spPr>
          <a:xfrm>
            <a:off x="1119116" y="3176669"/>
            <a:ext cx="5240739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retângulo</a:t>
            </a:r>
          </a:p>
        </p:txBody>
      </p:sp>
      <p:pic>
        <p:nvPicPr>
          <p:cNvPr id="13" name="Shape 1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67985" y="4915770"/>
            <a:ext cx="1452631" cy="130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25"/>
          <p:cNvSpPr txBox="1"/>
          <p:nvPr/>
        </p:nvSpPr>
        <p:spPr>
          <a:xfrm>
            <a:off x="1119116" y="4543412"/>
            <a:ext cx="524074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quadrado</a:t>
            </a:r>
          </a:p>
        </p:txBody>
      </p:sp>
      <p:pic>
        <p:nvPicPr>
          <p:cNvPr id="17" name="Shape 1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013" y="3452166"/>
            <a:ext cx="1823961" cy="104635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20"/>
          <p:cNvSpPr txBox="1"/>
          <p:nvPr/>
        </p:nvSpPr>
        <p:spPr>
          <a:xfrm>
            <a:off x="651521" y="1304674"/>
            <a:ext cx="10949076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dos quadriláteros</a:t>
            </a:r>
            <a:endParaRPr lang="pt-BR" sz="1800" b="1" i="0" u="none" strike="noStrike" cap="none" dirty="0">
              <a:solidFill>
                <a:srgbClr val="AE1B3E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964193" y="5282354"/>
                <a:ext cx="873829" cy="36933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A</m:t>
                      </m:r>
                      <m:r>
                        <a:rPr lang="pt-BR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/>
                            </a:rPr>
                            <m:t>l</m:t>
                          </m:r>
                        </m:e>
                        <m:sup>
                          <m:r>
                            <a:rPr lang="pt-BR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193" y="5282354"/>
                <a:ext cx="87382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4281853" y="3817356"/>
                <a:ext cx="1087221" cy="36933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A</m:t>
                      </m:r>
                      <m:r>
                        <a:rPr lang="pt-BR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b</m:t>
                      </m:r>
                      <m:r>
                        <a:rPr lang="pt-BR" b="0" i="0" smtClean="0">
                          <a:latin typeface="Cambria Math"/>
                        </a:rPr>
                        <m:t> .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853" y="3817356"/>
                <a:ext cx="108722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Shape 13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853839" y="1999562"/>
            <a:ext cx="1972307" cy="102416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135"/>
          <p:cNvSpPr txBox="1"/>
          <p:nvPr/>
        </p:nvSpPr>
        <p:spPr>
          <a:xfrm>
            <a:off x="1119116" y="1725394"/>
            <a:ext cx="5260921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paralelogramo</a:t>
            </a:r>
          </a:p>
        </p:txBody>
      </p:sp>
      <p:pic>
        <p:nvPicPr>
          <p:cNvPr id="24" name="Shape 16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63677" y="2230475"/>
            <a:ext cx="2199075" cy="145124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4170922" y="2312628"/>
                <a:ext cx="1087221" cy="36933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A</m:t>
                      </m:r>
                      <m:r>
                        <a:rPr lang="pt-BR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b</m:t>
                      </m:r>
                      <m:r>
                        <a:rPr lang="pt-BR" b="0" i="0" smtClean="0">
                          <a:latin typeface="Cambria Math"/>
                        </a:rPr>
                        <m:t> .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22" y="2312628"/>
                <a:ext cx="108722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ângulo 6"/>
          <p:cNvSpPr/>
          <p:nvPr/>
        </p:nvSpPr>
        <p:spPr>
          <a:xfrm>
            <a:off x="6380037" y="1752085"/>
            <a:ext cx="5220560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Clr>
                <a:srgbClr val="000000"/>
              </a:buClr>
              <a:buSzPct val="25000"/>
            </a:pPr>
            <a:r>
              <a:rPr lang="pt-BR" dirty="0">
                <a:solidFill>
                  <a:srgbClr val="AE1B3E"/>
                </a:solidFill>
                <a:ea typeface="Arial"/>
                <a:cs typeface="Calibri"/>
                <a:sym typeface="Arial"/>
              </a:rPr>
              <a:t>Área do losango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ixaDeTexto 26"/>
              <p:cNvSpPr txBox="1"/>
              <p:nvPr/>
            </p:nvSpPr>
            <p:spPr>
              <a:xfrm>
                <a:off x="9968384" y="2519274"/>
                <a:ext cx="1183594" cy="6164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𝐷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8384" y="2519274"/>
                <a:ext cx="1183594" cy="61645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Shape 1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982281" y="4541723"/>
            <a:ext cx="2143391" cy="148770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ixaDeTexto 29"/>
              <p:cNvSpPr txBox="1"/>
              <p:nvPr/>
            </p:nvSpPr>
            <p:spPr>
              <a:xfrm>
                <a:off x="9438945" y="5069440"/>
                <a:ext cx="1713033" cy="628057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𝐵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pt-BR" b="0" i="1" smtClean="0">
                              <a:latin typeface="Cambria Math"/>
                            </a:rPr>
                            <m:t>.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0" name="CaixaDe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8945" y="5069440"/>
                <a:ext cx="1713033" cy="6280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tângulo 31"/>
          <p:cNvSpPr/>
          <p:nvPr/>
        </p:nvSpPr>
        <p:spPr>
          <a:xfrm>
            <a:off x="6496333" y="3957694"/>
            <a:ext cx="5104263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Clr>
                <a:srgbClr val="000000"/>
              </a:buClr>
              <a:buSzPct val="25000"/>
            </a:pPr>
            <a:r>
              <a:rPr lang="pt-BR" dirty="0">
                <a:solidFill>
                  <a:srgbClr val="AE1B3E"/>
                </a:solidFill>
                <a:ea typeface="Arial"/>
                <a:cs typeface="Calibri"/>
                <a:sym typeface="Arial"/>
              </a:rPr>
              <a:t>Área do </a:t>
            </a:r>
            <a:r>
              <a:rPr lang="pt-BR" dirty="0" smtClean="0">
                <a:solidFill>
                  <a:srgbClr val="AE1B3E"/>
                </a:solidFill>
                <a:ea typeface="Arial"/>
                <a:cs typeface="Calibri"/>
                <a:sym typeface="Arial"/>
              </a:rPr>
              <a:t>trapézio</a:t>
            </a:r>
            <a:endParaRPr lang="pt-BR" dirty="0">
              <a:solidFill>
                <a:srgbClr val="AE1B3E"/>
              </a:solidFill>
              <a:ea typeface="Arial"/>
              <a:cs typeface="Calibri"/>
              <a:sym typeface="Arial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119116" y="1719618"/>
            <a:ext cx="10481481" cy="450159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7" name="Conector reto 36"/>
          <p:cNvCxnSpPr>
            <a:stCxn id="33" idx="0"/>
            <a:endCxn id="33" idx="2"/>
          </p:cNvCxnSpPr>
          <p:nvPr/>
        </p:nvCxnSpPr>
        <p:spPr>
          <a:xfrm>
            <a:off x="6359857" y="1719618"/>
            <a:ext cx="0" cy="45015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1119116" y="3160816"/>
            <a:ext cx="52407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119115" y="4543412"/>
            <a:ext cx="52407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>
            <a:off x="6380037" y="3934401"/>
            <a:ext cx="52407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2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3707" y="363071"/>
            <a:ext cx="9046341" cy="358571"/>
          </a:xfrm>
        </p:spPr>
        <p:txBody>
          <a:bodyPr/>
          <a:lstStyle/>
          <a:p>
            <a:r>
              <a:rPr lang="pt-BR" cap="none" dirty="0" smtClean="0"/>
              <a:t>T</a:t>
            </a:r>
            <a:r>
              <a:rPr lang="pt-BR" cap="none" dirty="0" smtClean="0">
                <a:sym typeface="Arial"/>
              </a:rPr>
              <a:t>RIGONOMETRIA </a:t>
            </a:r>
            <a:r>
              <a:rPr lang="pt-BR" cap="none" dirty="0">
                <a:sym typeface="Arial"/>
              </a:rPr>
              <a:t>NO TRIÂNGULO RETÂNGULO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92208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ÁREAS DE FIGURAS PLANAS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33" name="Shape 139"/>
          <p:cNvSpPr txBox="1"/>
          <p:nvPr/>
        </p:nvSpPr>
        <p:spPr>
          <a:xfrm>
            <a:off x="543707" y="1394722"/>
            <a:ext cx="11111481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triângulo</a:t>
            </a:r>
          </a:p>
        </p:txBody>
      </p:sp>
      <p:sp>
        <p:nvSpPr>
          <p:cNvPr id="14" name="Shape 147"/>
          <p:cNvSpPr txBox="1"/>
          <p:nvPr/>
        </p:nvSpPr>
        <p:spPr>
          <a:xfrm>
            <a:off x="627754" y="3406210"/>
            <a:ext cx="1136903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Casos particulares</a:t>
            </a:r>
          </a:p>
        </p:txBody>
      </p:sp>
      <p:sp>
        <p:nvSpPr>
          <p:cNvPr id="15" name="Shape 148"/>
          <p:cNvSpPr txBox="1"/>
          <p:nvPr/>
        </p:nvSpPr>
        <p:spPr>
          <a:xfrm>
            <a:off x="1119117" y="3883636"/>
            <a:ext cx="5193152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triângulo retângulo</a:t>
            </a:r>
          </a:p>
        </p:txBody>
      </p:sp>
      <p:sp>
        <p:nvSpPr>
          <p:cNvPr id="17" name="Shape 149"/>
          <p:cNvSpPr txBox="1"/>
          <p:nvPr/>
        </p:nvSpPr>
        <p:spPr>
          <a:xfrm>
            <a:off x="6359857" y="3888302"/>
            <a:ext cx="5240739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triângulo equilátero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388" y="1772593"/>
            <a:ext cx="3064605" cy="159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6571702" y="2264338"/>
                <a:ext cx="1138517" cy="6164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h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702" y="2264338"/>
                <a:ext cx="1138517" cy="6164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tângulo 22"/>
          <p:cNvSpPr/>
          <p:nvPr/>
        </p:nvSpPr>
        <p:spPr>
          <a:xfrm>
            <a:off x="1119116" y="3867874"/>
            <a:ext cx="10481481" cy="23533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915" y="4366794"/>
            <a:ext cx="2348766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977" y="4366794"/>
            <a:ext cx="2666889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4401108" y="4531709"/>
                <a:ext cx="1138517" cy="6164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108" y="4531709"/>
                <a:ext cx="1138517" cy="61645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ângulo 2"/>
          <p:cNvSpPr/>
          <p:nvPr/>
        </p:nvSpPr>
        <p:spPr>
          <a:xfrm>
            <a:off x="3974863" y="5313883"/>
            <a:ext cx="2234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metade do produto das medidas dos catetos </a:t>
            </a:r>
            <a:r>
              <a:rPr lang="pt-BR" sz="1400" b="1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b</a:t>
            </a:r>
            <a:r>
              <a:rPr lang="pt-BR" sz="1400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 e </a:t>
            </a:r>
            <a:r>
              <a:rPr lang="pt-BR" sz="1400" b="1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c</a:t>
            </a:r>
            <a:r>
              <a:rPr lang="pt-BR" sz="1400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.</a:t>
            </a:r>
            <a:endParaRPr lang="pt-BR" sz="1400" dirty="0"/>
          </a:p>
        </p:txBody>
      </p:sp>
      <p:cxnSp>
        <p:nvCxnSpPr>
          <p:cNvPr id="36" name="Conector reto 35"/>
          <p:cNvCxnSpPr>
            <a:stCxn id="23" idx="0"/>
          </p:cNvCxnSpPr>
          <p:nvPr/>
        </p:nvCxnSpPr>
        <p:spPr>
          <a:xfrm>
            <a:off x="6359857" y="3867874"/>
            <a:ext cx="0" cy="235333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9590048" y="4839934"/>
                <a:ext cx="1342803" cy="67326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ad>
                            <m:radPr>
                              <m:degHide m:val="on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0048" y="4839934"/>
                <a:ext cx="1342803" cy="67326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0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543707" y="363071"/>
            <a:ext cx="9046341" cy="358571"/>
          </a:xfrm>
        </p:spPr>
        <p:txBody>
          <a:bodyPr/>
          <a:lstStyle/>
          <a:p>
            <a:r>
              <a:rPr lang="pt-BR" cap="none" dirty="0" smtClean="0">
                <a:sym typeface="Arial"/>
              </a:rPr>
              <a:t> </a:t>
            </a:r>
            <a:r>
              <a:rPr lang="pt-BR" cap="none" dirty="0"/>
              <a:t>T</a:t>
            </a:r>
            <a:r>
              <a:rPr lang="pt-BR" cap="none" dirty="0">
                <a:sym typeface="Arial"/>
              </a:rPr>
              <a:t>RIGONOMETRIA NO TRIÂNGULO RETÂNGULO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45176"/>
            <a:ext cx="6991626" cy="282726"/>
          </a:xfrm>
        </p:spPr>
        <p:txBody>
          <a:bodyPr/>
          <a:lstStyle/>
          <a:p>
            <a:pPr lvl="0">
              <a:lnSpc>
                <a:spcPct val="107000"/>
              </a:lnSpc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pt-BR" cap="none" dirty="0" smtClean="0">
                <a:ea typeface="Arial"/>
                <a:sym typeface="Arial"/>
              </a:rPr>
              <a:t>ÁREA DE UM POLÍGONO REGULAR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20" name="Shape 173"/>
          <p:cNvSpPr/>
          <p:nvPr/>
        </p:nvSpPr>
        <p:spPr>
          <a:xfrm>
            <a:off x="650065" y="2017601"/>
            <a:ext cx="5128327" cy="4216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Em polígono regular de </a:t>
            </a:r>
            <a:r>
              <a:rPr lang="pt-BR" sz="1800" i="0" u="none" strike="noStrike" cap="none" dirty="0" err="1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n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lados, indicamos: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Shape 174"/>
              <p:cNvSpPr/>
              <p:nvPr/>
            </p:nvSpPr>
            <p:spPr>
              <a:xfrm>
                <a:off x="650065" y="2459702"/>
                <a:ext cx="6075455" cy="18492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285750" lvl="0" indent="-285750">
                  <a:lnSpc>
                    <a:spcPct val="107000"/>
                  </a:lnSpc>
                  <a:buClr>
                    <a:srgbClr val="AE1B3E"/>
                  </a:buClr>
                  <a:buSzPct val="100000"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pt-BR" i="1" smtClean="0">
                        <a:solidFill>
                          <a:srgbClr val="AE1B3E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pt-BR" sz="1800" b="0" i="0" u="none" strike="noStrike" cap="none" dirty="0">
                    <a:solidFill>
                      <a:srgbClr val="AE1B3E"/>
                    </a:solidFill>
                    <a:latin typeface="Calibri"/>
                    <a:ea typeface="Courgette"/>
                    <a:cs typeface="Calibri"/>
                    <a:sym typeface="Courgette"/>
                  </a:rPr>
                  <a:t> </a:t>
                </a:r>
                <a14:m>
                  <m:oMath xmlns:m="http://schemas.openxmlformats.org/officeDocument/2006/math">
                    <m:r>
                      <a:rPr lang="pt-BR" sz="1800" b="0" i="1" u="none" strike="noStrike" cap="none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/>
                        <a:sym typeface="Arial"/>
                      </a:rPr>
                      <m:t>→ </m:t>
                    </m:r>
                  </m:oMath>
                </a14:m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medida do lado</a:t>
                </a:r>
              </a:p>
              <a:p>
                <a:pPr marL="285750" lvl="0" indent="-285750">
                  <a:lnSpc>
                    <a:spcPct val="107000"/>
                  </a:lnSpc>
                  <a:spcBef>
                    <a:spcPts val="800"/>
                  </a:spcBef>
                  <a:buClr>
                    <a:srgbClr val="AE1B3E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pt-BR" sz="1800" i="0" u="none" strike="noStrike" cap="none" dirty="0">
                    <a:solidFill>
                      <a:srgbClr val="AE1B3E"/>
                    </a:solidFill>
                    <a:latin typeface="Calibri"/>
                    <a:cs typeface="Calibri"/>
                    <a:sym typeface="Arial"/>
                  </a:rPr>
                  <a:t>a</a:t>
                </a:r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pt-BR" i="1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/>
                        <a:sym typeface="Arial"/>
                      </a:rPr>
                      <m:t>→</m:t>
                    </m:r>
                  </m:oMath>
                </a14:m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 medida do apótema (segmento perpendicular a um lado do polígono cujas extremidades são o centro do polígono e o ponto médio desse lado)</a:t>
                </a:r>
              </a:p>
              <a:p>
                <a:pPr marL="285750" lvl="0" indent="-285750">
                  <a:spcBef>
                    <a:spcPts val="800"/>
                  </a:spcBef>
                  <a:buClr>
                    <a:srgbClr val="AE1B3E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pt-BR" sz="1800" i="0" u="none" strike="noStrike" cap="none" dirty="0">
                    <a:solidFill>
                      <a:srgbClr val="AE1B3E"/>
                    </a:solidFill>
                    <a:latin typeface="Calibri"/>
                    <a:cs typeface="Calibri"/>
                    <a:sym typeface="Arial"/>
                  </a:rPr>
                  <a:t>2p</a:t>
                </a:r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pt-BR" i="1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/>
                        <a:sym typeface="Arial"/>
                      </a:rPr>
                      <m:t>→</m:t>
                    </m:r>
                  </m:oMath>
                </a14:m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 perímetro</a:t>
                </a:r>
              </a:p>
            </p:txBody>
          </p:sp>
        </mc:Choice>
        <mc:Fallback xmlns="">
          <p:sp>
            <p:nvSpPr>
              <p:cNvPr id="21" name="Shape 1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65" y="2459702"/>
                <a:ext cx="6075455" cy="1849295"/>
              </a:xfrm>
              <a:prstGeom prst="rect">
                <a:avLst/>
              </a:prstGeom>
              <a:blipFill rotWithShape="1">
                <a:blip r:embed="rId3"/>
                <a:stretch>
                  <a:fillRect l="-703" t="-1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Shape 175"/>
          <p:cNvSpPr txBox="1"/>
          <p:nvPr/>
        </p:nvSpPr>
        <p:spPr>
          <a:xfrm>
            <a:off x="815560" y="4499219"/>
            <a:ext cx="5106466" cy="638425"/>
          </a:xfrm>
          <a:prstGeom prst="rect">
            <a:avLst/>
          </a:prstGeom>
          <a:noFill/>
          <a:ln>
            <a:solidFill>
              <a:srgbClr val="AE1B3E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área A de um polígono regular é igual ao </a:t>
            </a:r>
            <a:r>
              <a:rPr lang="pt-BR" sz="1800" b="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produto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do </a:t>
            </a:r>
            <a:r>
              <a:rPr lang="pt-BR" sz="1800" i="0" u="none" strike="noStrike" cap="none" dirty="0" err="1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semiperímetro</a:t>
            </a:r>
            <a:r>
              <a:rPr lang="pt-BR" sz="1800" b="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 </a:t>
            </a:r>
            <a:r>
              <a:rPr lang="pt-BR" sz="1800" b="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(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p) 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pela medida do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apótema 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(a)</a:t>
            </a:r>
            <a:r>
              <a:rPr lang="pt-BR" sz="1800" b="0" i="0" u="none" strike="noStrike" cap="non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.</a:t>
            </a:r>
            <a:endParaRPr lang="pt-BR" sz="1800" b="0" i="0" u="none" strike="noStrike" cap="non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23" name="Shape 176"/>
          <p:cNvSpPr txBox="1"/>
          <p:nvPr/>
        </p:nvSpPr>
        <p:spPr>
          <a:xfrm>
            <a:off x="2645803" y="5385314"/>
            <a:ext cx="1136849" cy="4001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AE1B3E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20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= p ⋅ a</a:t>
            </a:r>
          </a:p>
        </p:txBody>
      </p:sp>
      <p:pic>
        <p:nvPicPr>
          <p:cNvPr id="24" name="Shape 1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69566" y="1840941"/>
            <a:ext cx="4005892" cy="248199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Shape 178"/>
              <p:cNvSpPr txBox="1"/>
              <p:nvPr/>
            </p:nvSpPr>
            <p:spPr>
              <a:xfrm>
                <a:off x="7535333" y="4375383"/>
                <a:ext cx="3947418" cy="88609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lvl="0">
                  <a:buClr>
                    <a:srgbClr val="000000"/>
                  </a:buClr>
                  <a:buSzPct val="25000"/>
                </a:pPr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Para um hexágono regular de lado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𝑙</m:t>
                    </m:r>
                    <m:r>
                      <a:rPr lang="pt-BR" i="1">
                        <a:latin typeface="Cambria Math"/>
                      </a:rPr>
                      <m:t> </m:t>
                    </m:r>
                  </m:oMath>
                </a14:m>
                <a:r>
                  <a:rPr lang="pt-BR" sz="1800" b="0" i="0" u="none" strike="noStrike" cap="none" dirty="0" smtClean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 </a:t>
                </a:r>
                <a:r>
                  <a:rPr lang="pt-BR" sz="1800" b="0" i="0" u="none" strike="noStrike" cap="none" dirty="0">
                    <a:solidFill>
                      <a:srgbClr val="000000"/>
                    </a:solidFill>
                    <a:latin typeface="Calibri"/>
                    <a:cs typeface="Calibri"/>
                    <a:sym typeface="Arial"/>
                  </a:rPr>
                  <a:t>, temos que sua área A é a área de 6 triângulos equiláteros, ou seja:</a:t>
                </a:r>
              </a:p>
            </p:txBody>
          </p:sp>
        </mc:Choice>
        <mc:Fallback xmlns="">
          <p:sp>
            <p:nvSpPr>
              <p:cNvPr id="25" name="Shape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333" y="4375383"/>
                <a:ext cx="3947418" cy="886095"/>
              </a:xfrm>
              <a:prstGeom prst="rect">
                <a:avLst/>
              </a:prstGeom>
              <a:blipFill rotWithShape="1">
                <a:blip r:embed="rId5"/>
                <a:stretch>
                  <a:fillRect l="-1077" t="-2721" b="-13605"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hape 139"/>
          <p:cNvSpPr txBox="1"/>
          <p:nvPr/>
        </p:nvSpPr>
        <p:spPr>
          <a:xfrm>
            <a:off x="543707" y="1394722"/>
            <a:ext cx="11111481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</a:t>
            </a:r>
            <a:r>
              <a:rPr lang="pt-BR" sz="1800" b="1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polígono regular</a:t>
            </a:r>
            <a:endParaRPr lang="pt-BR" sz="1800" b="1" i="0" u="none" strike="noStrike" cap="none" dirty="0">
              <a:solidFill>
                <a:srgbClr val="AE1B3E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8730239" y="5424187"/>
                <a:ext cx="1557606" cy="67326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=6 .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ad>
                            <m:radPr>
                              <m:degHide m:val="on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239" y="5424187"/>
                <a:ext cx="1557606" cy="6732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49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none" dirty="0" smtClean="0">
                <a:sym typeface="Arial"/>
              </a:rPr>
              <a:t> </a:t>
            </a:r>
            <a:r>
              <a:rPr lang="pt-BR" cap="none" dirty="0"/>
              <a:t>T</a:t>
            </a:r>
            <a:r>
              <a:rPr lang="pt-BR" cap="none" dirty="0">
                <a:sym typeface="Arial"/>
              </a:rPr>
              <a:t>RIGONOMETRIA NO TRIÂNGULO RETÂNGULO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68692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ÁREA DO CÍRCULO E DE SUAS PARTES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10" name="Shape 185"/>
          <p:cNvSpPr txBox="1"/>
          <p:nvPr/>
        </p:nvSpPr>
        <p:spPr>
          <a:xfrm>
            <a:off x="655093" y="1357489"/>
            <a:ext cx="11000095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círculo</a:t>
            </a:r>
          </a:p>
        </p:txBody>
      </p:sp>
      <p:sp>
        <p:nvSpPr>
          <p:cNvPr id="11" name="Shape 186"/>
          <p:cNvSpPr/>
          <p:nvPr/>
        </p:nvSpPr>
        <p:spPr>
          <a:xfrm>
            <a:off x="800989" y="2023497"/>
            <a:ext cx="4803588" cy="40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49580" marR="0" lvl="0" indent="-508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área A de um círculo de raio </a:t>
            </a:r>
            <a:r>
              <a:rPr lang="pt-BR" sz="1800" b="1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r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é dado por</a:t>
            </a:r>
            <a:r>
              <a:rPr lang="pt-BR" sz="1800" b="0" i="0" u="none" strike="noStrike" cap="non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:</a:t>
            </a:r>
            <a:endParaRPr lang="pt-BR" sz="1800" b="1" i="0" u="none" strike="noStrike" cap="none" dirty="0">
              <a:solidFill>
                <a:srgbClr val="7030A0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12" name="Shape 187"/>
          <p:cNvSpPr/>
          <p:nvPr/>
        </p:nvSpPr>
        <p:spPr>
          <a:xfrm>
            <a:off x="633476" y="2660005"/>
            <a:ext cx="11021711" cy="4676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do setor circular</a:t>
            </a:r>
          </a:p>
        </p:txBody>
      </p:sp>
      <p:sp>
        <p:nvSpPr>
          <p:cNvPr id="13" name="Shape 188"/>
          <p:cNvSpPr/>
          <p:nvPr/>
        </p:nvSpPr>
        <p:spPr>
          <a:xfrm>
            <a:off x="543707" y="3096399"/>
            <a:ext cx="11433192" cy="10802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107000"/>
              </a:lnSpc>
              <a:buClr>
                <a:srgbClr val="000000"/>
              </a:buClr>
              <a:buSzPct val="25000"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Chama-se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setor circular 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de centro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O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, raio de medida </a:t>
            </a:r>
            <a:r>
              <a:rPr lang="pt-BR" sz="1800" b="1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r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e </a:t>
            </a:r>
            <a:r>
              <a:rPr lang="pt-BR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ângulo central de 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medida α, a região determinada pela intersecção do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círculo C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com a região limitada pelos lados do ângulo.</a:t>
            </a:r>
          </a:p>
        </p:txBody>
      </p:sp>
      <p:pic>
        <p:nvPicPr>
          <p:cNvPr id="14" name="Shape 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1108" y="3924315"/>
            <a:ext cx="1809750" cy="197029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90"/>
          <p:cNvSpPr txBox="1"/>
          <p:nvPr/>
        </p:nvSpPr>
        <p:spPr>
          <a:xfrm>
            <a:off x="655093" y="3831656"/>
            <a:ext cx="4440639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área A do setor circular é dada por:</a:t>
            </a:r>
          </a:p>
        </p:txBody>
      </p:sp>
      <p:sp>
        <p:nvSpPr>
          <p:cNvPr id="17" name="Shape 192"/>
          <p:cNvSpPr/>
          <p:nvPr/>
        </p:nvSpPr>
        <p:spPr>
          <a:xfrm>
            <a:off x="841933" y="5298170"/>
            <a:ext cx="1484702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α em graus</a:t>
            </a:r>
          </a:p>
        </p:txBody>
      </p:sp>
      <p:sp>
        <p:nvSpPr>
          <p:cNvPr id="19" name="Shape 194"/>
          <p:cNvSpPr/>
          <p:nvPr/>
        </p:nvSpPr>
        <p:spPr>
          <a:xfrm>
            <a:off x="2705310" y="5289467"/>
            <a:ext cx="1555845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α em radianos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5702196" y="2023497"/>
                <a:ext cx="1361270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0" i="1" smtClean="0">
                          <a:latin typeface="Cambria Math"/>
                        </a:rPr>
                        <m:t>𝐴</m:t>
                      </m:r>
                      <m:r>
                        <a:rPr lang="pt-BR" sz="2000" b="0" i="1" smtClean="0">
                          <a:latin typeface="Cambria Math"/>
                        </a:rPr>
                        <m:t>= </m:t>
                      </m:r>
                      <m:r>
                        <a:rPr lang="pt-BR" sz="20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pt-BR" sz="2000" b="0" i="1" smtClean="0">
                          <a:latin typeface="Cambria Math"/>
                          <a:ea typeface="Cambria Math"/>
                        </a:rPr>
                        <m:t> . </m:t>
                      </m:r>
                      <m:sSup>
                        <m:sSupPr>
                          <m:ctrlPr>
                            <a:rPr lang="pt-BR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pt-BR" sz="20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196" y="2023497"/>
                <a:ext cx="1361270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791567" y="4655147"/>
                <a:ext cx="1585434" cy="67082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 . 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360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67" y="4655147"/>
                <a:ext cx="1585434" cy="67082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2790662" y="4682442"/>
                <a:ext cx="1248675" cy="64633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𝐴</m:t>
                      </m:r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b="0" i="1" smtClean="0">
                              <a:latin typeface="Cambria Math"/>
                            </a:rPr>
                            <m:t> . 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662" y="4682442"/>
                <a:ext cx="1248675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upo 26"/>
          <p:cNvGrpSpPr/>
          <p:nvPr/>
        </p:nvGrpSpPr>
        <p:grpSpPr>
          <a:xfrm>
            <a:off x="6638167" y="3888591"/>
            <a:ext cx="5268036" cy="2342350"/>
            <a:chOff x="6638167" y="3888591"/>
            <a:chExt cx="5268036" cy="23423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tângulo 20"/>
                <p:cNvSpPr/>
                <p:nvPr/>
              </p:nvSpPr>
              <p:spPr>
                <a:xfrm>
                  <a:off x="6638167" y="3888591"/>
                  <a:ext cx="5268036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pt-BR" dirty="0" smtClean="0">
                      <a:solidFill>
                        <a:srgbClr val="000000"/>
                      </a:solidFill>
                      <a:ea typeface="Arial"/>
                      <a:cs typeface="Calibri"/>
                      <a:sym typeface="Arial"/>
                    </a:rPr>
                    <a:t>O comprimento </a:t>
                  </a:r>
                  <a14:m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𝑙</m:t>
                      </m:r>
                    </m:oMath>
                  </a14:m>
                  <a:r>
                    <a:rPr lang="pt-BR" dirty="0" smtClean="0">
                      <a:solidFill>
                        <a:srgbClr val="000000"/>
                      </a:solidFill>
                      <a:ea typeface="Arial"/>
                      <a:cs typeface="Calibri"/>
                      <a:sym typeface="Arial"/>
                    </a:rPr>
                    <a:t> do arco de circunferência é dado por: </a:t>
                  </a:r>
                  <a14:m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𝑙</m:t>
                      </m:r>
                    </m:oMath>
                  </a14:m>
                  <a:r>
                    <a:rPr lang="pt-BR" dirty="0" smtClean="0">
                      <a:solidFill>
                        <a:srgbClr val="000000"/>
                      </a:solidFill>
                      <a:ea typeface="Arial"/>
                      <a:cs typeface="Calibri"/>
                      <a:sym typeface="Arial"/>
                    </a:rPr>
                    <a:t> =</a:t>
                  </a:r>
                  <a:r>
                    <a:rPr lang="pt-BR" dirty="0">
                      <a:ea typeface="Cambria Math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pt-BR" i="1">
                          <a:latin typeface="Cambria Math"/>
                          <a:ea typeface="Cambria Math"/>
                        </a:rPr>
                        <m:t>𝛼</m:t>
                      </m:r>
                    </m:oMath>
                  </a14:m>
                  <a:r>
                    <a:rPr lang="pt-BR" dirty="0" smtClean="0">
                      <a:solidFill>
                        <a:srgbClr val="000000"/>
                      </a:solidFill>
                      <a:ea typeface="Arial"/>
                      <a:cs typeface="Calibri"/>
                      <a:sym typeface="Arial"/>
                    </a:rPr>
                    <a:t> . r.</a:t>
                  </a:r>
                </a:p>
              </p:txBody>
            </p:sp>
          </mc:Choice>
          <mc:Fallback xmlns="">
            <p:sp>
              <p:nvSpPr>
                <p:cNvPr id="21" name="Retângulo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8167" y="3888591"/>
                  <a:ext cx="5268036" cy="64633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042" t="-4717" b="-14151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tângulo 22"/>
                <p:cNvSpPr/>
                <p:nvPr/>
              </p:nvSpPr>
              <p:spPr>
                <a:xfrm>
                  <a:off x="6639568" y="4477722"/>
                  <a:ext cx="1422184" cy="4898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pt-BR" dirty="0" smtClean="0">
                      <a:solidFill>
                        <a:srgbClr val="000000"/>
                      </a:solidFill>
                      <a:ea typeface="Arial"/>
                      <a:cs typeface="Calibri"/>
                      <a:sym typeface="Arial"/>
                    </a:rPr>
                    <a:t>Então, </a:t>
                  </a:r>
                  <a14:m>
                    <m:oMath xmlns:m="http://schemas.openxmlformats.org/officeDocument/2006/math">
                      <m:r>
                        <a:rPr lang="pt-BR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Calibri"/>
                          <a:sym typeface="Arial"/>
                        </a:rPr>
                        <m:t>𝛼</m:t>
                      </m:r>
                      <m:r>
                        <a:rPr lang="pt-BR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Calibri"/>
                          <a:sym typeface="Arial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sym typeface="Arial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sym typeface="Arial"/>
                            </a:rPr>
                            <m:t>𝑙</m:t>
                          </m:r>
                        </m:num>
                        <m:den>
                          <m:r>
                            <a:rPr lang="pt-BR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  <a:sym typeface="Arial"/>
                            </a:rPr>
                            <m:t>𝑟</m:t>
                          </m:r>
                        </m:den>
                      </m:f>
                    </m:oMath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23" name="Retângulo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9568" y="4477722"/>
                  <a:ext cx="1422184" cy="48981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433" b="-875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etângulo 23"/>
            <p:cNvSpPr/>
            <p:nvPr/>
          </p:nvSpPr>
          <p:spPr>
            <a:xfrm>
              <a:off x="6639568" y="4910071"/>
              <a:ext cx="515209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dirty="0" smtClean="0">
                  <a:solidFill>
                    <a:srgbClr val="000000"/>
                  </a:solidFill>
                  <a:ea typeface="Arial"/>
                  <a:cs typeface="Calibri"/>
                  <a:sym typeface="Arial"/>
                </a:rPr>
                <a:t>Podemos então encontrar a área do setor circular em função do comprimento do arco:</a:t>
              </a:r>
              <a:endParaRPr lang="pt-B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aixaDeTexto 24"/>
                <p:cNvSpPr txBox="1"/>
                <p:nvPr/>
              </p:nvSpPr>
              <p:spPr>
                <a:xfrm>
                  <a:off x="7945677" y="5584610"/>
                  <a:ext cx="2352760" cy="58484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/>
                          </a:rPr>
                          <m:t>𝐴</m:t>
                        </m:r>
                        <m:r>
                          <a:rPr lang="pt-BR" sz="1600" b="0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pt-BR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pt-BR" sz="1600" b="0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pt-BR" sz="1600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pt-BR" sz="16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pt-BR" sz="1600" b="0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pt-BR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pt-BR" sz="1600" b="0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pt-BR" sz="1600" b="0" i="1" smtClean="0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pt-BR" sz="16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pt-BR" sz="1600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  <m:r>
                          <a:rPr lang="pt-BR" sz="1600" b="0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pt-BR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16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pt-BR" sz="1600" b="0" i="1" smtClean="0">
                                <a:latin typeface="Cambria Math"/>
                              </a:rPr>
                              <m:t> . </m:t>
                            </m:r>
                            <m:r>
                              <a:rPr lang="pt-BR" sz="1600" b="0" i="1" smtClean="0">
                                <a:latin typeface="Cambria Math"/>
                              </a:rPr>
                              <m:t>𝑟</m:t>
                            </m:r>
                          </m:num>
                          <m:den>
                            <m:r>
                              <a:rPr lang="pt-BR" sz="16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25" name="CaixaDe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5677" y="5584610"/>
                  <a:ext cx="2352760" cy="58484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Retângulo 25"/>
            <p:cNvSpPr/>
            <p:nvPr/>
          </p:nvSpPr>
          <p:spPr>
            <a:xfrm>
              <a:off x="6638167" y="3888591"/>
              <a:ext cx="5153498" cy="2342350"/>
            </a:xfrm>
            <a:prstGeom prst="rect">
              <a:avLst/>
            </a:prstGeom>
            <a:noFill/>
            <a:ln>
              <a:solidFill>
                <a:srgbClr val="AE1B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66113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none" dirty="0">
                <a:sym typeface="Arial"/>
              </a:rPr>
              <a:t>CAPÍTULO 11 – </a:t>
            </a:r>
            <a:r>
              <a:rPr lang="pt-BR" cap="none" dirty="0"/>
              <a:t>T</a:t>
            </a:r>
            <a:r>
              <a:rPr lang="pt-BR" cap="none" dirty="0">
                <a:sym typeface="Arial"/>
              </a:rPr>
              <a:t>RIGONOMETRIA NO TRIÂNGULO RETÂNGULO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3"/>
          </p:nvPr>
        </p:nvSpPr>
        <p:spPr>
          <a:xfrm>
            <a:off x="543707" y="1753873"/>
            <a:ext cx="11133801" cy="1098509"/>
          </a:xfrm>
        </p:spPr>
        <p:txBody>
          <a:bodyPr/>
          <a:lstStyle/>
          <a:p>
            <a:pPr lvl="0">
              <a:lnSpc>
                <a:spcPct val="107000"/>
              </a:lnSpc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Sejam </a:t>
            </a:r>
            <a:r>
              <a:rPr lang="pt-BR" b="0" dirty="0">
                <a:ea typeface="Arial"/>
                <a:sym typeface="Arial"/>
              </a:rPr>
              <a:t>C</a:t>
            </a:r>
            <a:r>
              <a:rPr lang="pt-BR" b="0" baseline="-25000" dirty="0">
                <a:ea typeface="Arial"/>
                <a:sym typeface="Arial"/>
              </a:rPr>
              <a:t>1</a:t>
            </a:r>
            <a:r>
              <a:rPr lang="pt-BR" b="0" dirty="0">
                <a:ea typeface="Arial"/>
                <a:sym typeface="Arial"/>
              </a:rPr>
              <a:t> 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e </a:t>
            </a:r>
            <a:r>
              <a:rPr lang="pt-BR" b="0" dirty="0">
                <a:ea typeface="Arial"/>
                <a:sym typeface="Arial"/>
              </a:rPr>
              <a:t>C</a:t>
            </a:r>
            <a:r>
              <a:rPr lang="pt-BR" b="0" baseline="-25000" dirty="0">
                <a:ea typeface="Arial"/>
                <a:sym typeface="Arial"/>
              </a:rPr>
              <a:t>2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círculos concêntricos de raios </a:t>
            </a:r>
            <a:r>
              <a:rPr lang="pt-BR" b="0" dirty="0" err="1">
                <a:ea typeface="Arial"/>
                <a:sym typeface="Arial"/>
              </a:rPr>
              <a:t>R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e </a:t>
            </a:r>
            <a:r>
              <a:rPr lang="pt-BR" b="0" dirty="0" err="1">
                <a:ea typeface="Arial"/>
                <a:sym typeface="Arial"/>
              </a:rPr>
              <a:t>r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respectivamente, com </a:t>
            </a:r>
            <a:r>
              <a:rPr lang="pt-BR" b="0" dirty="0" err="1">
                <a:solidFill>
                  <a:srgbClr val="000000"/>
                </a:solidFill>
                <a:ea typeface="Arial"/>
                <a:sym typeface="Arial"/>
              </a:rPr>
              <a:t>R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&gt; r.</a:t>
            </a:r>
          </a:p>
          <a:p>
            <a:pPr lvl="0">
              <a:lnSpc>
                <a:spcPct val="107000"/>
              </a:lnSpc>
              <a:spcBef>
                <a:spcPts val="800"/>
              </a:spcBef>
              <a:buClr>
                <a:srgbClr val="000000"/>
              </a:buClr>
              <a:buSzPct val="25000"/>
            </a:pP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Chama-se </a:t>
            </a:r>
            <a:r>
              <a:rPr lang="pt-BR" b="0" dirty="0">
                <a:ea typeface="Arial"/>
                <a:sym typeface="Arial"/>
              </a:rPr>
              <a:t>coroa circular 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a reunião do conjunto de pontos que pertencem à região limitada pelas circunferências </a:t>
            </a:r>
            <a:r>
              <a:rPr lang="pt-BR" b="0" dirty="0">
                <a:ea typeface="Arial"/>
                <a:sym typeface="Arial"/>
              </a:rPr>
              <a:t>C</a:t>
            </a:r>
            <a:r>
              <a:rPr lang="pt-BR" b="0" baseline="-25000" dirty="0">
                <a:ea typeface="Arial"/>
                <a:sym typeface="Arial"/>
              </a:rPr>
              <a:t>1</a:t>
            </a:r>
            <a:r>
              <a:rPr lang="pt-BR" dirty="0">
                <a:solidFill>
                  <a:srgbClr val="000000"/>
                </a:solidFill>
                <a:ea typeface="Arial"/>
                <a:sym typeface="Arial"/>
              </a:rPr>
              <a:t> 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e </a:t>
            </a:r>
            <a:r>
              <a:rPr lang="pt-BR" b="0" dirty="0">
                <a:ea typeface="Arial"/>
                <a:sym typeface="Arial"/>
              </a:rPr>
              <a:t>C</a:t>
            </a:r>
            <a:r>
              <a:rPr lang="pt-BR" b="0" baseline="-25000" dirty="0">
                <a:ea typeface="Arial"/>
                <a:sym typeface="Arial"/>
              </a:rPr>
              <a:t>2</a:t>
            </a:r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 com o conjunto dos pontos que pertencem a tais circunferências</a:t>
            </a:r>
            <a:r>
              <a:rPr lang="pt-BR" b="0" dirty="0" smtClean="0">
                <a:solidFill>
                  <a:srgbClr val="000000"/>
                </a:solidFill>
                <a:ea typeface="Arial"/>
                <a:sym typeface="Arial"/>
              </a:rPr>
              <a:t>.</a:t>
            </a:r>
            <a:endParaRPr lang="pt-BR" b="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92208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ÁREA DA COROA CIRCULAR</a:t>
            </a:r>
            <a:endParaRPr lang="pt-BR" cap="none" dirty="0">
              <a:ea typeface="Arial"/>
              <a:sym typeface="Arial"/>
            </a:endParaRPr>
          </a:p>
        </p:txBody>
      </p:sp>
      <p:pic>
        <p:nvPicPr>
          <p:cNvPr id="10" name="Shape 2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24883" y="2852382"/>
            <a:ext cx="2770495" cy="29662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203"/>
          <p:cNvSpPr txBox="1"/>
          <p:nvPr/>
        </p:nvSpPr>
        <p:spPr>
          <a:xfrm>
            <a:off x="543707" y="3053839"/>
            <a:ext cx="4512774" cy="4001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área A da coroa circular é dada por:</a:t>
            </a:r>
          </a:p>
        </p:txBody>
      </p:sp>
      <p:sp>
        <p:nvSpPr>
          <p:cNvPr id="12" name="Shape 204"/>
          <p:cNvSpPr/>
          <p:nvPr/>
        </p:nvSpPr>
        <p:spPr>
          <a:xfrm>
            <a:off x="3509778" y="3862319"/>
            <a:ext cx="2113100" cy="5459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AE1B3E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 = π ⋅ (R</a:t>
            </a:r>
            <a:r>
              <a:rPr lang="pt-BR" sz="2400" b="0" i="0" u="none" strike="noStrike" cap="none" baseline="3000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2</a:t>
            </a:r>
            <a:r>
              <a:rPr lang="pt-BR" sz="2400" b="0" i="0" u="none" strike="noStrike" cap="none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− r</a:t>
            </a:r>
            <a:r>
              <a:rPr lang="pt-BR" sz="2400" b="0" i="0" u="none" strike="noStrike" cap="none" baseline="3000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2</a:t>
            </a:r>
            <a:r>
              <a:rPr lang="pt-BR" sz="2400" b="0" i="0" u="none" strike="noStrike" cap="none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)</a:t>
            </a:r>
          </a:p>
        </p:txBody>
      </p:sp>
      <p:sp>
        <p:nvSpPr>
          <p:cNvPr id="13" name="Shape 205"/>
          <p:cNvSpPr txBox="1"/>
          <p:nvPr/>
        </p:nvSpPr>
        <p:spPr>
          <a:xfrm>
            <a:off x="1439859" y="4735774"/>
            <a:ext cx="5922498" cy="973835"/>
          </a:xfrm>
          <a:prstGeom prst="rect">
            <a:avLst/>
          </a:prstGeom>
          <a:noFill/>
          <a:ln>
            <a:solidFill>
              <a:srgbClr val="AE1B3E"/>
            </a:solidFill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É possível observar que a área da coroa circular é igual à área do c</a:t>
            </a:r>
            <a:r>
              <a:rPr lang="pt-BR" sz="1800" dirty="0">
                <a:latin typeface="Calibri"/>
                <a:cs typeface="Calibri"/>
              </a:rPr>
              <a:t>í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rculo de raio </a:t>
            </a:r>
            <a:r>
              <a:rPr lang="pt-BR" sz="1800" b="0" i="0" u="none" strike="noStrike" cap="none" dirty="0" err="1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R</a:t>
            </a:r>
            <a:r>
              <a:rPr lang="pt-BR" sz="1800" b="0" i="0" u="none" strike="noStrike" cap="none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 menos a área do círculo de raio r.</a:t>
            </a:r>
          </a:p>
        </p:txBody>
      </p:sp>
      <p:sp>
        <p:nvSpPr>
          <p:cNvPr id="14" name="Shape 187"/>
          <p:cNvSpPr/>
          <p:nvPr/>
        </p:nvSpPr>
        <p:spPr>
          <a:xfrm>
            <a:off x="543707" y="1267930"/>
            <a:ext cx="11021711" cy="4676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</a:t>
            </a:r>
            <a:r>
              <a:rPr lang="pt-BR" sz="1800" b="1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da coroa circular</a:t>
            </a:r>
            <a:endParaRPr lang="pt-BR" sz="1800" b="1" i="0" u="none" strike="noStrike" cap="none" dirty="0">
              <a:solidFill>
                <a:srgbClr val="AE1B3E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27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none" dirty="0">
                <a:sym typeface="Arial"/>
              </a:rPr>
              <a:t>CAPÍTULO 11 – </a:t>
            </a:r>
            <a:r>
              <a:rPr lang="pt-BR" cap="none" dirty="0"/>
              <a:t>T</a:t>
            </a:r>
            <a:r>
              <a:rPr lang="pt-BR" cap="none" dirty="0">
                <a:sym typeface="Arial"/>
              </a:rPr>
              <a:t>RIGONOMETRIA NO TRIÂNGULO RETÂNGULO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543707" y="880450"/>
            <a:ext cx="6991626" cy="282726"/>
          </a:xfrm>
        </p:spPr>
        <p:txBody>
          <a:bodyPr/>
          <a:lstStyle/>
          <a:p>
            <a:pPr lvl="0"/>
            <a:r>
              <a:rPr lang="pt-BR" cap="none" dirty="0" smtClean="0">
                <a:ea typeface="Arial"/>
                <a:sym typeface="Arial"/>
              </a:rPr>
              <a:t>ÁREA DO SEGMENTO CIRCULAR</a:t>
            </a:r>
            <a:endParaRPr lang="pt-BR" cap="none" dirty="0">
              <a:ea typeface="Arial"/>
              <a:sym typeface="Arial"/>
            </a:endParaRPr>
          </a:p>
        </p:txBody>
      </p:sp>
      <p:sp>
        <p:nvSpPr>
          <p:cNvPr id="10" name="Shape 212"/>
          <p:cNvSpPr/>
          <p:nvPr/>
        </p:nvSpPr>
        <p:spPr>
          <a:xfrm>
            <a:off x="686315" y="1670992"/>
            <a:ext cx="8184730" cy="13178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Seja AB um arco de circunferência, contido em um círculo cujo raio mede </a:t>
            </a:r>
            <a:r>
              <a:rPr lang="pt-BR" i="0" u="none" strike="noStrike" cap="none" dirty="0" err="1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r</a:t>
            </a:r>
            <a:r>
              <a:rPr lang="pt-BR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, conforme é mostrado na figura..</a:t>
            </a: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Chama-se </a:t>
            </a:r>
            <a:r>
              <a:rPr lang="pt-BR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segmento circular </a:t>
            </a:r>
            <a:r>
              <a:rPr lang="pt-BR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o conjunto de pontos que pertencem à parte do círculo limitada pelo arco AB e pela corda de extremidades </a:t>
            </a:r>
            <a:r>
              <a:rPr lang="pt-BR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A</a:t>
            </a:r>
            <a:r>
              <a:rPr lang="pt-BR" b="0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 e </a:t>
            </a:r>
            <a:r>
              <a:rPr lang="pt-BR" i="0" u="none" strike="noStrike" cap="none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B</a:t>
            </a:r>
            <a:r>
              <a:rPr lang="pt-BR" b="0" i="0" u="none" strike="noStrike" cap="none" dirty="0" smtClean="0">
                <a:solidFill>
                  <a:srgbClr val="000000"/>
                </a:solidFill>
                <a:latin typeface="Calibri"/>
                <a:ea typeface="Arial"/>
                <a:cs typeface="Calibri"/>
                <a:sym typeface="Arial"/>
              </a:rPr>
              <a:t>.</a:t>
            </a:r>
            <a:endParaRPr lang="pt-BR" b="0" i="0" u="none" strike="noStrike" cap="none" dirty="0">
              <a:solidFill>
                <a:srgbClr val="000000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pic>
        <p:nvPicPr>
          <p:cNvPr id="11" name="Shape 2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75762" y="1351128"/>
            <a:ext cx="2274417" cy="191882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214"/>
          <p:cNvSpPr txBox="1"/>
          <p:nvPr/>
        </p:nvSpPr>
        <p:spPr>
          <a:xfrm>
            <a:off x="475467" y="3540833"/>
            <a:ext cx="4303213" cy="40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1º)</a:t>
            </a:r>
            <a:r>
              <a:rPr lang="pt-BR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 Â</a:t>
            </a:r>
            <a:r>
              <a:rPr lang="pt-BR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ngulo </a:t>
            </a:r>
            <a:r>
              <a:rPr lang="pt-BR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central α </a:t>
            </a:r>
            <a:r>
              <a:rPr lang="pt-BR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&lt; 180</a:t>
            </a:r>
            <a:r>
              <a:rPr lang="pt-BR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°</a:t>
            </a:r>
          </a:p>
        </p:txBody>
      </p:sp>
      <p:pic>
        <p:nvPicPr>
          <p:cNvPr id="13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7306" y="3859144"/>
            <a:ext cx="2335773" cy="186048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87"/>
          <p:cNvSpPr/>
          <p:nvPr/>
        </p:nvSpPr>
        <p:spPr>
          <a:xfrm>
            <a:off x="543707" y="1267930"/>
            <a:ext cx="11021711" cy="4676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Área </a:t>
            </a:r>
            <a:r>
              <a:rPr lang="pt-BR" sz="1800" b="1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da coroa circular</a:t>
            </a:r>
            <a:endParaRPr lang="pt-BR" sz="1800" b="1" i="0" u="none" strike="noStrike" cap="none" dirty="0">
              <a:solidFill>
                <a:srgbClr val="AE1B3E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79196" y="3127317"/>
            <a:ext cx="738763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800"/>
              </a:spcBef>
              <a:buClr>
                <a:srgbClr val="000000"/>
              </a:buClr>
              <a:buSzPct val="25000"/>
            </a:pPr>
            <a:r>
              <a:rPr lang="pt-BR" dirty="0">
                <a:solidFill>
                  <a:srgbClr val="000000"/>
                </a:solidFill>
                <a:ea typeface="Arial"/>
                <a:cs typeface="Calibri"/>
                <a:sym typeface="Arial"/>
              </a:rPr>
              <a:t>Para encontrarmos a área do segmento circular, vamos considerar três casos: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75467" y="5773900"/>
                <a:ext cx="4214872" cy="39190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𝑠𝑒𝑔𝑚𝑒𝑛𝑡𝑜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𝑠𝑒𝑡𝑜𝑟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𝑐𝑖𝑟𝑐𝑢𝑙𝑎𝑟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 −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𝑡𝑟𝑖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â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𝑛𝑔𝑢𝑙𝑜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67" y="5773900"/>
                <a:ext cx="4214872" cy="391902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hape 223"/>
          <p:cNvSpPr txBox="1"/>
          <p:nvPr/>
        </p:nvSpPr>
        <p:spPr>
          <a:xfrm>
            <a:off x="4679540" y="3540833"/>
            <a:ext cx="3074161" cy="4495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2º) </a:t>
            </a:r>
            <a:r>
              <a:rPr lang="pt-BR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Â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ngulo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central α 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= 180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°</a:t>
            </a:r>
          </a:p>
        </p:txBody>
      </p:sp>
      <p:pic>
        <p:nvPicPr>
          <p:cNvPr id="17" name="Shape 2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03282" y="3814311"/>
            <a:ext cx="2182353" cy="175658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5203283" y="5533119"/>
                <a:ext cx="2070375" cy="64633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𝑠𝑒𝑔𝑚𝑒𝑛𝑡𝑜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 . </m:t>
                          </m:r>
                          <m:sSup>
                            <m:sSupPr>
                              <m:ctrlP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283" y="5533119"/>
                <a:ext cx="2070375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hape 226"/>
          <p:cNvSpPr txBox="1"/>
          <p:nvPr/>
        </p:nvSpPr>
        <p:spPr>
          <a:xfrm>
            <a:off x="7760757" y="3544234"/>
            <a:ext cx="4111036" cy="3763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3º) </a:t>
            </a:r>
            <a:r>
              <a:rPr lang="pt-BR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Â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ngulo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central α </a:t>
            </a:r>
            <a:r>
              <a:rPr lang="pt-BR" sz="1800" i="0" u="none" strike="noStrike" cap="none" dirty="0" smtClean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&gt;180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°</a:t>
            </a:r>
          </a:p>
        </p:txBody>
      </p:sp>
      <p:pic>
        <p:nvPicPr>
          <p:cNvPr id="20" name="Shape 2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67806" y="3941033"/>
            <a:ext cx="1977734" cy="173948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7656921" y="5704329"/>
                <a:ext cx="4214872" cy="39190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AE1B3E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𝑠𝑒𝑔𝑚𝑒𝑛𝑡𝑜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𝑠𝑒𝑡𝑜𝑟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 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𝑐𝑖𝑟𝑐𝑢𝑙𝑎𝑟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𝑡𝑟𝑖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â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𝑛𝑔𝑢𝑙𝑜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921" y="5704329"/>
                <a:ext cx="4214872" cy="391902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  <a:ln>
                <a:solidFill>
                  <a:srgbClr val="AE1B3E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tângulo 22"/>
          <p:cNvSpPr/>
          <p:nvPr/>
        </p:nvSpPr>
        <p:spPr>
          <a:xfrm>
            <a:off x="384009" y="3540833"/>
            <a:ext cx="11544133" cy="27519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>
            <a:off x="4844959" y="3540833"/>
            <a:ext cx="0" cy="27519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602329" y="3544234"/>
            <a:ext cx="0" cy="275197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6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BR" cap="none" dirty="0" smtClean="0">
                <a:sym typeface="Arial"/>
              </a:rPr>
              <a:t> </a:t>
            </a:r>
            <a:r>
              <a:rPr lang="pt-BR" cap="none" dirty="0" smtClean="0"/>
              <a:t>T</a:t>
            </a:r>
            <a:r>
              <a:rPr lang="pt-BR" cap="none" dirty="0" smtClean="0">
                <a:sym typeface="Arial"/>
              </a:rPr>
              <a:t>RIGONOMETRIA NO TRIÂNGULO RETÂNGULO</a:t>
            </a:r>
            <a:endParaRPr lang="pt-BR" cap="none" dirty="0">
              <a:sym typeface="Arial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4"/>
          </p:nvPr>
        </p:nvSpPr>
        <p:spPr>
          <a:xfrm>
            <a:off x="567227" y="871119"/>
            <a:ext cx="6991626" cy="282726"/>
          </a:xfrm>
        </p:spPr>
        <p:txBody>
          <a:bodyPr/>
          <a:lstStyle/>
          <a:p>
            <a:pPr lvl="0"/>
            <a:r>
              <a:rPr lang="pt-BR" dirty="0">
                <a:ea typeface="Arial"/>
                <a:sym typeface="Arial"/>
              </a:rPr>
              <a:t>Razões trigonométricas no triângulo retângulo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543707" y="2310470"/>
            <a:ext cx="5129945" cy="343393"/>
          </a:xfrm>
        </p:spPr>
        <p:txBody>
          <a:bodyPr/>
          <a:lstStyle/>
          <a:p>
            <a:pPr lvl="0"/>
            <a:r>
              <a:rPr lang="pt-BR" b="0" dirty="0">
                <a:solidFill>
                  <a:srgbClr val="000000"/>
                </a:solidFill>
                <a:ea typeface="Arial"/>
                <a:sym typeface="Arial"/>
              </a:rPr>
              <a:t>Considere o triângulo retângulo da figura seguinte</a:t>
            </a:r>
            <a:r>
              <a:rPr lang="pt-BR" b="0" dirty="0" smtClean="0">
                <a:solidFill>
                  <a:srgbClr val="000000"/>
                </a:solidFill>
                <a:ea typeface="Arial"/>
                <a:sym typeface="Arial"/>
              </a:rPr>
              <a:t>:</a:t>
            </a:r>
            <a:endParaRPr lang="pt-BR" b="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pic>
        <p:nvPicPr>
          <p:cNvPr id="15" name="Shape 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9942" y="2936133"/>
            <a:ext cx="2433710" cy="2405968"/>
          </a:xfrm>
          <a:prstGeom prst="rect">
            <a:avLst/>
          </a:prstGeom>
          <a:noFill/>
          <a:ln>
            <a:solidFill>
              <a:srgbClr val="AE1B3E"/>
            </a:solidFill>
          </a:ln>
        </p:spPr>
      </p:pic>
      <p:sp>
        <p:nvSpPr>
          <p:cNvPr id="18" name="Shape 98"/>
          <p:cNvSpPr/>
          <p:nvPr/>
        </p:nvSpPr>
        <p:spPr>
          <a:xfrm>
            <a:off x="360256" y="3217975"/>
            <a:ext cx="2267779" cy="61847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E1B3E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a</a:t>
            </a:r>
            <a:r>
              <a:rPr lang="pt-BR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 → hipotenusa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E1B3E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b</a:t>
            </a:r>
            <a:r>
              <a:rPr lang="pt-BR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 e </a:t>
            </a:r>
            <a:r>
              <a:rPr lang="pt-BR" sz="1800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c</a:t>
            </a:r>
            <a:r>
              <a:rPr lang="pt-BR" sz="18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 → </a:t>
            </a:r>
            <a:r>
              <a:rPr lang="pt-BR" sz="1800" b="0" i="0" u="none" strike="noStrike" cap="none" dirty="0" smtClean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rPr>
              <a:t>catetos</a:t>
            </a:r>
            <a:endParaRPr lang="pt-BR" sz="1800" b="0" i="0" u="none" strike="noStrike" cap="none" dirty="0">
              <a:solidFill>
                <a:schemeClr val="dk1"/>
              </a:solidFill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19" name="Shape 99"/>
          <p:cNvSpPr txBox="1"/>
          <p:nvPr/>
        </p:nvSpPr>
        <p:spPr>
          <a:xfrm>
            <a:off x="598249" y="1468763"/>
            <a:ext cx="11077193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pt-BR" sz="1800" b="1" i="0" u="none" strike="noStrike" cap="none" dirty="0">
                <a:solidFill>
                  <a:srgbClr val="AE1B3E"/>
                </a:solidFill>
                <a:latin typeface="Calibri"/>
                <a:ea typeface="Arial"/>
                <a:cs typeface="Calibri"/>
                <a:sym typeface="Arial"/>
              </a:rPr>
              <a:t>Razões trigonométricas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360256" y="4049030"/>
            <a:ext cx="2819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AE1B3E"/>
              </a:buClr>
              <a:buSzPct val="100000"/>
            </a:pP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Em relação ao ângulo </a:t>
            </a:r>
            <a:r>
              <a:rPr lang="pt-BR" sz="1600" u="sng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θ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, temos:</a:t>
            </a:r>
          </a:p>
          <a:p>
            <a:pPr marL="285750" lvl="0" indent="-285750">
              <a:buClr>
                <a:srgbClr val="AE1B3E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AE1B3E"/>
                </a:solidFill>
                <a:ea typeface="Arial"/>
                <a:cs typeface="Calibri"/>
                <a:sym typeface="Arial"/>
              </a:rPr>
              <a:t>b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 é o cateto oposto a θ </a:t>
            </a:r>
            <a:endParaRPr lang="pt-BR" sz="1600" dirty="0" smtClean="0">
              <a:solidFill>
                <a:schemeClr val="dk1"/>
              </a:solidFill>
              <a:ea typeface="Arial"/>
              <a:cs typeface="Calibri"/>
              <a:sym typeface="Arial"/>
            </a:endParaRPr>
          </a:p>
          <a:p>
            <a:pPr marL="285750" lvl="0" indent="-285750">
              <a:buClr>
                <a:srgbClr val="AE1B3E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rgbClr val="AE1B3E"/>
                </a:solidFill>
                <a:ea typeface="Arial"/>
                <a:cs typeface="Calibri"/>
                <a:sym typeface="Arial"/>
              </a:rPr>
              <a:t>c</a:t>
            </a:r>
            <a:r>
              <a:rPr lang="pt-BR" sz="1600" b="1" dirty="0" smtClean="0">
                <a:solidFill>
                  <a:schemeClr val="dk1"/>
                </a:solidFill>
                <a:ea typeface="Arial"/>
                <a:cs typeface="Calibri"/>
                <a:sym typeface="Arial"/>
              </a:rPr>
              <a:t> </a:t>
            </a:r>
            <a:r>
              <a:rPr lang="pt-BR" sz="1600" dirty="0" smtClean="0">
                <a:solidFill>
                  <a:schemeClr val="dk1"/>
                </a:solidFill>
                <a:ea typeface="Arial"/>
                <a:cs typeface="Calibri"/>
                <a:sym typeface="Arial"/>
              </a:rPr>
              <a:t>é</a:t>
            </a:r>
            <a:r>
              <a:rPr lang="pt-BR" sz="1600" b="1" dirty="0" smtClean="0">
                <a:solidFill>
                  <a:schemeClr val="dk1"/>
                </a:solidFill>
                <a:ea typeface="Arial"/>
                <a:cs typeface="Calibri"/>
                <a:sym typeface="Arial"/>
              </a:rPr>
              <a:t> </a:t>
            </a:r>
            <a:r>
              <a:rPr lang="pt-BR" sz="1600" dirty="0" smtClean="0">
                <a:solidFill>
                  <a:schemeClr val="dk1"/>
                </a:solidFill>
                <a:ea typeface="Arial"/>
                <a:cs typeface="Calibri"/>
                <a:sym typeface="Arial"/>
              </a:rPr>
              <a:t>o 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cateto adjacente a </a:t>
            </a:r>
            <a:r>
              <a:rPr lang="pt-BR" sz="1600" u="sng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θ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.</a:t>
            </a:r>
          </a:p>
          <a:p>
            <a:pPr marL="285750" lvl="0" indent="-285750">
              <a:buClr>
                <a:srgbClr val="AE1B3E"/>
              </a:buClr>
              <a:buSzPct val="100000"/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Pitágoras: a</a:t>
            </a:r>
            <a:r>
              <a:rPr lang="pt-BR" sz="1600" baseline="300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2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 = b</a:t>
            </a:r>
            <a:r>
              <a:rPr lang="pt-BR" sz="1600" baseline="300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2</a:t>
            </a:r>
            <a:r>
              <a:rPr lang="pt-BR" sz="16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 + c</a:t>
            </a:r>
            <a:r>
              <a:rPr lang="pt-BR" sz="1600" baseline="30000" dirty="0">
                <a:solidFill>
                  <a:schemeClr val="dk1"/>
                </a:solidFill>
                <a:ea typeface="Arial"/>
                <a:cs typeface="Calibri"/>
                <a:sym typeface="Arial"/>
              </a:rPr>
              <a:t>2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859968" y="2939425"/>
            <a:ext cx="5820587" cy="664926"/>
            <a:chOff x="5532416" y="2666465"/>
            <a:chExt cx="5820587" cy="6649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aixaDeTexto 3"/>
                <p:cNvSpPr txBox="1"/>
                <p:nvPr/>
              </p:nvSpPr>
              <p:spPr>
                <a:xfrm>
                  <a:off x="5532416" y="2666465"/>
                  <a:ext cx="4140877" cy="664926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sen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do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cateto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oposto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hipotenusa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4" name="CaixaDeTexto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2416" y="2666465"/>
                  <a:ext cx="4140877" cy="66492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aixaDeTexto 25"/>
                <p:cNvSpPr txBox="1"/>
                <p:nvPr/>
              </p:nvSpPr>
              <p:spPr>
                <a:xfrm>
                  <a:off x="10100737" y="2672136"/>
                  <a:ext cx="1252266" cy="618311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sen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b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26" name="CaixaDe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00737" y="2672136"/>
                  <a:ext cx="1252266" cy="61831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aixaDeTexto 5"/>
                <p:cNvSpPr txBox="1"/>
                <p:nvPr/>
              </p:nvSpPr>
              <p:spPr>
                <a:xfrm>
                  <a:off x="9690257" y="2796884"/>
                  <a:ext cx="437427" cy="4507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groupChr>
                          <m:groupChrPr>
                            <m:chr m:val="⇒"/>
                            <m:pos m:val="top"/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m:rPr>
                                <m:brk m:alnAt="1"/>
                              </m:rP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</m:e>
                        </m:groupCh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6" name="CaixaDe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0257" y="2796884"/>
                  <a:ext cx="437427" cy="45070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7778" t="-37838" r="-43056" b="-52703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upo 8"/>
          <p:cNvGrpSpPr/>
          <p:nvPr/>
        </p:nvGrpSpPr>
        <p:grpSpPr>
          <a:xfrm>
            <a:off x="5859968" y="3808842"/>
            <a:ext cx="5815474" cy="664926"/>
            <a:chOff x="5532416" y="3481290"/>
            <a:chExt cx="5815474" cy="6649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aixaDeTexto 26"/>
                <p:cNvSpPr txBox="1"/>
                <p:nvPr/>
              </p:nvSpPr>
              <p:spPr>
                <a:xfrm>
                  <a:off x="5532416" y="3481290"/>
                  <a:ext cx="4140877" cy="664926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cos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do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cateto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adjacente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hipotenusa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27" name="CaixaDeTexto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2416" y="3481290"/>
                  <a:ext cx="4140877" cy="66492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CaixaDeTexto 27"/>
                <p:cNvSpPr txBox="1"/>
                <p:nvPr/>
              </p:nvSpPr>
              <p:spPr>
                <a:xfrm>
                  <a:off x="10127684" y="3489462"/>
                  <a:ext cx="1220206" cy="566694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cos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c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28" name="CaixaDeTexto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27684" y="3489462"/>
                  <a:ext cx="1220206" cy="56669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CaixaDeTexto 30"/>
                <p:cNvSpPr txBox="1"/>
                <p:nvPr/>
              </p:nvSpPr>
              <p:spPr>
                <a:xfrm>
                  <a:off x="9690257" y="3642994"/>
                  <a:ext cx="437427" cy="4507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groupChr>
                          <m:groupChrPr>
                            <m:chr m:val="⇒"/>
                            <m:pos m:val="top"/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m:rPr>
                                <m:brk m:alnAt="1"/>
                              </m:rP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</m:e>
                        </m:groupCh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1" name="CaixaDeTexto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0257" y="3642994"/>
                  <a:ext cx="437427" cy="450701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27778" t="-37838" r="-43056" b="-52703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upo 9"/>
          <p:cNvGrpSpPr/>
          <p:nvPr/>
        </p:nvGrpSpPr>
        <p:grpSpPr>
          <a:xfrm>
            <a:off x="5859969" y="4669699"/>
            <a:ext cx="5815473" cy="672402"/>
            <a:chOff x="5532417" y="4314851"/>
            <a:chExt cx="5815473" cy="6724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aixaDeTexto 28"/>
                <p:cNvSpPr txBox="1"/>
                <p:nvPr/>
              </p:nvSpPr>
              <p:spPr>
                <a:xfrm>
                  <a:off x="5532417" y="4320852"/>
                  <a:ext cx="4140876" cy="666401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tg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do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cateto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oposto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</m:t>
                            </m:r>
                            <m: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>
                                <a:latin typeface="Cambria Math"/>
                                <a:ea typeface="Cambria Math"/>
                              </a:rPr>
                              <m:t>medida</m:t>
                            </m:r>
                            <m:r>
                              <a:rPr lang="pt-BR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>
                                <a:latin typeface="Cambria Math"/>
                                <a:ea typeface="Cambria Math"/>
                              </a:rPr>
                              <m:t>do</m:t>
                            </m:r>
                            <m:r>
                              <a:rPr lang="pt-BR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>
                                <a:latin typeface="Cambria Math"/>
                                <a:ea typeface="Cambria Math"/>
                              </a:rPr>
                              <m:t>cateto</m:t>
                            </m:r>
                            <m:r>
                              <a:rPr lang="pt-BR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adjacente</m:t>
                            </m:r>
                            <m:r>
                              <a:rPr lang="pt-BR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>
                                <a:latin typeface="Cambria Math"/>
                                <a:ea typeface="Cambria Math"/>
                              </a:rPr>
                              <m:t>a</m:t>
                            </m:r>
                            <m:r>
                              <a:rPr lang="pt-BR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pt-BR">
                                <a:latin typeface="Cambria Math"/>
                                <a:ea typeface="Cambria Math"/>
                              </a:rPr>
                              <m:t>θ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29" name="CaixaDe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2417" y="4320852"/>
                  <a:ext cx="4140876" cy="66640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CaixaDeTexto 29"/>
                <p:cNvSpPr txBox="1"/>
                <p:nvPr/>
              </p:nvSpPr>
              <p:spPr>
                <a:xfrm>
                  <a:off x="10127684" y="4314851"/>
                  <a:ext cx="1220206" cy="618311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rgbClr val="AE1B3E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/>
                          </a:rPr>
                          <m:t>tg</m:t>
                        </m:r>
                        <m:r>
                          <a:rPr lang="pt-BR" b="0" i="0" smtClean="0">
                            <a:latin typeface="Cambria Math"/>
                          </a:rPr>
                          <m:t> ∅= 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b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/>
                                <a:ea typeface="Cambria Math"/>
                              </a:rPr>
                              <m:t>c</m:t>
                            </m:r>
                          </m:den>
                        </m:f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0" name="CaixaDeTexto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27684" y="4314851"/>
                  <a:ext cx="1220206" cy="618311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solidFill>
                    <a:srgbClr val="AE1B3E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aixaDeTexto 31"/>
                <p:cNvSpPr txBox="1"/>
                <p:nvPr/>
              </p:nvSpPr>
              <p:spPr>
                <a:xfrm>
                  <a:off x="9690257" y="4468003"/>
                  <a:ext cx="437427" cy="45070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groupChr>
                          <m:groupChrPr>
                            <m:chr m:val="⇒"/>
                            <m:pos m:val="top"/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m:rPr>
                                <m:brk m:alnAt="1"/>
                              </m:rP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</m:e>
                        </m:groupCh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2" name="CaixaDeTexto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90257" y="4468003"/>
                  <a:ext cx="437427" cy="450701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27778" t="-37838" r="-43056" b="-52703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754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6" y="1358094"/>
            <a:ext cx="11546005" cy="498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3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0" y="1420788"/>
            <a:ext cx="4767688" cy="4707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458" y="1420788"/>
            <a:ext cx="6633830" cy="48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9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42" y="1436639"/>
            <a:ext cx="5718412" cy="369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255" y="1436639"/>
            <a:ext cx="6118746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0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pt-BR" dirty="0" smtClean="0"/>
              <a:t>01 Calcule o valor de OP usando o teorema de Pitágoras: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58" y="2649038"/>
            <a:ext cx="4256005" cy="2924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07" y="870585"/>
            <a:ext cx="8753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53" y="1584960"/>
            <a:ext cx="3143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606" y="1584960"/>
            <a:ext cx="4995151" cy="3470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7000"/>
            <a:ext cx="5480210" cy="4586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742" y="1805704"/>
            <a:ext cx="3219243" cy="250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867" y="1187000"/>
            <a:ext cx="4658102" cy="488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3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46" y="300251"/>
            <a:ext cx="5102388" cy="5752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527" y="464024"/>
            <a:ext cx="5646548" cy="587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2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Imagem 5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7" name="Espaço Reservado para Texto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07" y="1770742"/>
            <a:ext cx="3724275" cy="165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m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228" y="1471045"/>
            <a:ext cx="5791201" cy="3908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2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TO_PPT_MAT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PROJETO_PPT_MAT.thmx</Template>
  <TotalTime>1479</TotalTime>
  <Words>1037</Words>
  <Application>Microsoft Office PowerPoint</Application>
  <PresentationFormat>Personalizar</PresentationFormat>
  <Paragraphs>105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PROJETO_PPT_MAT</vt:lpstr>
      <vt:lpstr>MATEMÁTICA</vt:lpstr>
      <vt:lpstr> TRIGONOMETRIA NO TRIÂNGULO RETÂNGULO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TRIGONOMETRIA NO TRIÂNGULO RETÂNGULO</vt:lpstr>
      <vt:lpstr> ÁREA DE FIGURAS PLANAS</vt:lpstr>
      <vt:lpstr>TRIGONOMETRIA NO TRIÂNGULO RETÂNGULO</vt:lpstr>
      <vt:lpstr> TRIGONOMETRIA NO TRIÂNGULO RETÂNGULO</vt:lpstr>
      <vt:lpstr> TRIGONOMETRIA NO TRIÂNGULO RETÂNGULO</vt:lpstr>
      <vt:lpstr>CAPÍTULO 11 – TRIGONOMETRIA NO TRIÂNGULO RETÂNGULO</vt:lpstr>
      <vt:lpstr>CAPÍTULO 11 – TRIGONOMETRIA NO TRIÂNGULO RETÂNGULO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Thais Pedroso</dc:creator>
  <cp:lastModifiedBy>Cliente</cp:lastModifiedBy>
  <cp:revision>205</cp:revision>
  <dcterms:created xsi:type="dcterms:W3CDTF">2017-03-22T20:15:03Z</dcterms:created>
  <dcterms:modified xsi:type="dcterms:W3CDTF">2017-11-15T13:54:25Z</dcterms:modified>
</cp:coreProperties>
</file>